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703" r:id="rId2"/>
    <p:sldMasterId id="2147483772" r:id="rId3"/>
    <p:sldMasterId id="2147483777" r:id="rId4"/>
  </p:sldMasterIdLst>
  <p:notesMasterIdLst>
    <p:notesMasterId r:id="rId28"/>
  </p:notesMasterIdLst>
  <p:handoutMasterIdLst>
    <p:handoutMasterId r:id="rId29"/>
  </p:handoutMasterIdLst>
  <p:sldIdLst>
    <p:sldId id="520" r:id="rId5"/>
    <p:sldId id="503" r:id="rId6"/>
    <p:sldId id="538" r:id="rId7"/>
    <p:sldId id="524" r:id="rId8"/>
    <p:sldId id="525" r:id="rId9"/>
    <p:sldId id="532" r:id="rId10"/>
    <p:sldId id="541" r:id="rId11"/>
    <p:sldId id="529" r:id="rId12"/>
    <p:sldId id="536" r:id="rId13"/>
    <p:sldId id="539" r:id="rId14"/>
    <p:sldId id="530" r:id="rId15"/>
    <p:sldId id="510" r:id="rId16"/>
    <p:sldId id="534" r:id="rId17"/>
    <p:sldId id="531" r:id="rId18"/>
    <p:sldId id="535" r:id="rId19"/>
    <p:sldId id="540" r:id="rId20"/>
    <p:sldId id="517" r:id="rId21"/>
    <p:sldId id="523" r:id="rId22"/>
    <p:sldId id="518" r:id="rId23"/>
    <p:sldId id="516" r:id="rId24"/>
    <p:sldId id="537" r:id="rId25"/>
    <p:sldId id="512" r:id="rId26"/>
    <p:sldId id="522"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Slides" id="{8AAAA7D6-4A9E-294B-96F0-DC491CE94CC1}">
          <p14:sldIdLst/>
        </p14:section>
        <p14:section name="Main Presentation" id="{89EE6D59-F692-AA45-8E75-7C7D2FF7CDDB}">
          <p14:sldIdLst>
            <p14:sldId id="520"/>
            <p14:sldId id="503"/>
            <p14:sldId id="538"/>
            <p14:sldId id="524"/>
            <p14:sldId id="525"/>
            <p14:sldId id="532"/>
            <p14:sldId id="541"/>
            <p14:sldId id="529"/>
            <p14:sldId id="536"/>
            <p14:sldId id="539"/>
            <p14:sldId id="530"/>
            <p14:sldId id="510"/>
            <p14:sldId id="534"/>
            <p14:sldId id="531"/>
            <p14:sldId id="535"/>
            <p14:sldId id="540"/>
            <p14:sldId id="517"/>
            <p14:sldId id="523"/>
            <p14:sldId id="518"/>
            <p14:sldId id="516"/>
            <p14:sldId id="537"/>
            <p14:sldId id="512"/>
            <p14:sldId id="522"/>
          </p14:sldIdLst>
        </p14:section>
      </p14:sectionLst>
    </p:ext>
    <p:ext uri="{EFAFB233-063F-42B5-8137-9DF3F51BA10A}">
      <p15:sldGuideLst xmlns:p15="http://schemas.microsoft.com/office/powerpoint/2012/main">
        <p15:guide id="2" pos="3885"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Swain" initials="JS" lastIdx="1" clrIdx="0">
    <p:extLst>
      <p:ext uri="{19B8F6BF-5375-455C-9EA6-DF929625EA0E}">
        <p15:presenceInfo xmlns:p15="http://schemas.microsoft.com/office/powerpoint/2012/main" userId="S::JSwain@nfuenergy.co.uk::2120500b-f8e1-4f80-ae80-3c9c6e6e60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31"/>
    <a:srgbClr val="000000"/>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505" autoAdjust="0"/>
  </p:normalViewPr>
  <p:slideViewPr>
    <p:cSldViewPr snapToObjects="1">
      <p:cViewPr varScale="1">
        <p:scale>
          <a:sx n="101" d="100"/>
          <a:sy n="101" d="100"/>
        </p:scale>
        <p:origin x="702" y="108"/>
      </p:cViewPr>
      <p:guideLst>
        <p:guide pos="3885"/>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9450"/>
    </p:cViewPr>
  </p:sorterViewPr>
  <p:notesViewPr>
    <p:cSldViewPr snapToObjects="1">
      <p:cViewPr varScale="1">
        <p:scale>
          <a:sx n="137" d="100"/>
          <a:sy n="137" d="100"/>
        </p:scale>
        <p:origin x="5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swain.NFUNET\Documents\Copy%20of%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swain.NFUNET\Documents\Copy%20of%20graphs%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swain.NFUNET\Documents\Copy%20of%20graphs%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swain.NFUNET\Documents\Copy%20of%20graphs%20(version%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Grid emissions factor </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4.3005528564248621E-2"/>
          <c:y val="0.18568193075648623"/>
          <c:w val="0.92862567710951027"/>
          <c:h val="0.72399382832026693"/>
        </c:manualLayout>
      </c:layout>
      <c:lineChart>
        <c:grouping val="standard"/>
        <c:varyColors val="0"/>
        <c:ser>
          <c:idx val="1"/>
          <c:order val="1"/>
          <c:tx>
            <c:strRef>
              <c:f>Sheet1!$F$3</c:f>
              <c:strCache>
                <c:ptCount val="1"/>
                <c:pt idx="0">
                  <c:v>gCO2e/kWh</c:v>
                </c:pt>
              </c:strCache>
            </c:strRef>
          </c:tx>
          <c:spPr>
            <a:ln w="34925" cap="rnd">
              <a:solidFill>
                <a:schemeClr val="lt1"/>
              </a:solidFill>
              <a:round/>
            </a:ln>
            <a:effectLst>
              <a:outerShdw dist="25400" dir="2700000" algn="tl" rotWithShape="0">
                <a:schemeClr val="accent2"/>
              </a:outerShdw>
            </a:effectLst>
          </c:spPr>
          <c:marker>
            <c:symbol val="none"/>
          </c:marker>
          <c:cat>
            <c:strRef>
              <c:f>Sheet1!$B$3:$B$32</c:f>
              <c:strCache>
                <c:ptCount val="30"/>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strCache>
            </c:strRef>
          </c:cat>
          <c:val>
            <c:numRef>
              <c:f>Sheet1!$F$4:$F$32</c:f>
              <c:numCache>
                <c:formatCode>General</c:formatCode>
                <c:ptCount val="29"/>
                <c:pt idx="0">
                  <c:v>754.56000000000006</c:v>
                </c:pt>
                <c:pt idx="1">
                  <c:v>728.18000000000006</c:v>
                </c:pt>
                <c:pt idx="2">
                  <c:v>706.48</c:v>
                </c:pt>
                <c:pt idx="3">
                  <c:v>637.32999999999993</c:v>
                </c:pt>
                <c:pt idx="4">
                  <c:v>606.75</c:v>
                </c:pt>
                <c:pt idx="5">
                  <c:v>572.06999999999994</c:v>
                </c:pt>
                <c:pt idx="6">
                  <c:v>549.55999999999995</c:v>
                </c:pt>
                <c:pt idx="7">
                  <c:v>508.05</c:v>
                </c:pt>
                <c:pt idx="8">
                  <c:v>509.96</c:v>
                </c:pt>
                <c:pt idx="9">
                  <c:v>481.81</c:v>
                </c:pt>
                <c:pt idx="10">
                  <c:v>501.59</c:v>
                </c:pt>
                <c:pt idx="11">
                  <c:v>522.69999999999993</c:v>
                </c:pt>
                <c:pt idx="12">
                  <c:v>507.43000000000006</c:v>
                </c:pt>
                <c:pt idx="13">
                  <c:v>513.88</c:v>
                </c:pt>
                <c:pt idx="14">
                  <c:v>516.62</c:v>
                </c:pt>
                <c:pt idx="15">
                  <c:v>510.8</c:v>
                </c:pt>
                <c:pt idx="16">
                  <c:v>539.81000000000006</c:v>
                </c:pt>
                <c:pt idx="17">
                  <c:v>534.63</c:v>
                </c:pt>
                <c:pt idx="18">
                  <c:v>530.44000000000005</c:v>
                </c:pt>
                <c:pt idx="19">
                  <c:v>489.94000000000005</c:v>
                </c:pt>
                <c:pt idx="20">
                  <c:v>510.41</c:v>
                </c:pt>
                <c:pt idx="21">
                  <c:v>491.95</c:v>
                </c:pt>
                <c:pt idx="22">
                  <c:v>549.38</c:v>
                </c:pt>
                <c:pt idx="23">
                  <c:v>514.56999999999994</c:v>
                </c:pt>
                <c:pt idx="24">
                  <c:v>462.9</c:v>
                </c:pt>
                <c:pt idx="25">
                  <c:v>391.09</c:v>
                </c:pt>
                <c:pt idx="26">
                  <c:v>306.75</c:v>
                </c:pt>
                <c:pt idx="27">
                  <c:v>274.42</c:v>
                </c:pt>
                <c:pt idx="28">
                  <c:v>255.6</c:v>
                </c:pt>
              </c:numCache>
            </c:numRef>
          </c:val>
          <c:smooth val="0"/>
          <c:extLst>
            <c:ext xmlns:c16="http://schemas.microsoft.com/office/drawing/2014/chart" uri="{C3380CC4-5D6E-409C-BE32-E72D297353CC}">
              <c16:uniqueId val="{00000000-966E-4B83-BDD2-85D58FA3B602}"/>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63923880"/>
        <c:axId val="663928144"/>
        <c:extLst>
          <c:ext xmlns:c15="http://schemas.microsoft.com/office/drawing/2012/chart" uri="{02D57815-91ED-43cb-92C2-25804820EDAC}">
            <c15:filteredLineSeries>
              <c15:ser>
                <c:idx val="0"/>
                <c:order val="0"/>
                <c:tx>
                  <c:strRef>
                    <c:extLst>
                      <c:ext uri="{02D57815-91ED-43cb-92C2-25804820EDAC}">
                        <c15:formulaRef>
                          <c15:sqref>Sheet1!$B$3</c15:sqref>
                        </c15:formulaRef>
                      </c:ext>
                    </c:extLst>
                    <c:strCache>
                      <c:ptCount val="1"/>
                      <c:pt idx="0">
                        <c:v>year</c:v>
                      </c:pt>
                    </c:strCache>
                  </c:strRef>
                </c:tx>
                <c:spPr>
                  <a:ln w="34925" cap="rnd">
                    <a:solidFill>
                      <a:schemeClr val="lt1"/>
                    </a:solidFill>
                    <a:round/>
                  </a:ln>
                  <a:effectLst>
                    <a:outerShdw dist="25400" dir="2700000" algn="tl" rotWithShape="0">
                      <a:schemeClr val="accent1"/>
                    </a:outerShdw>
                  </a:effectLst>
                </c:spPr>
                <c:marker>
                  <c:symbol val="none"/>
                </c:marker>
                <c:cat>
                  <c:strRef>
                    <c:extLst>
                      <c:ext uri="{02D57815-91ED-43cb-92C2-25804820EDAC}">
                        <c15:formulaRef>
                          <c15:sqref>Sheet1!$B$3:$B$32</c15:sqref>
                        </c15:formulaRef>
                      </c:ext>
                    </c:extLst>
                    <c:strCache>
                      <c:ptCount val="30"/>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strCache>
                  </c:strRef>
                </c:cat>
                <c:val>
                  <c:numRef>
                    <c:extLst>
                      <c:ext uri="{02D57815-91ED-43cb-92C2-25804820EDAC}">
                        <c15:formulaRef>
                          <c15:sqref>Sheet1!$B$4:$B$32</c15:sqref>
                        </c15:formulaRef>
                      </c:ext>
                    </c:extLst>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val>
                <c:smooth val="0"/>
                <c:extLst>
                  <c:ext xmlns:c16="http://schemas.microsoft.com/office/drawing/2014/chart" uri="{C3380CC4-5D6E-409C-BE32-E72D297353CC}">
                    <c16:uniqueId val="{00000001-966E-4B83-BDD2-85D58FA3B602}"/>
                  </c:ext>
                </c:extLst>
              </c15:ser>
            </c15:filteredLineSeries>
          </c:ext>
        </c:extLst>
      </c:lineChart>
      <c:catAx>
        <c:axId val="66392388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663928144"/>
        <c:crosses val="autoZero"/>
        <c:auto val="1"/>
        <c:lblAlgn val="ctr"/>
        <c:lblOffset val="100"/>
        <c:noMultiLvlLbl val="0"/>
      </c:catAx>
      <c:valAx>
        <c:axId val="663928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663923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Sheet1!$F$46</c:f>
              <c:strCache>
                <c:ptCount val="1"/>
                <c:pt idx="0">
                  <c:v>Carbon emissions for 5Ha nursery's elec consumption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rgbClr val="93AEB9">
                  <a:lumMod val="50000"/>
                  <a:alpha val="75000"/>
                </a:srgbClr>
              </a:solid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Sheet1!$F$48:$F$51</c:f>
              <c:numCache>
                <c:formatCode>General</c:formatCode>
                <c:ptCount val="4"/>
                <c:pt idx="0">
                  <c:v>2000</c:v>
                </c:pt>
                <c:pt idx="1">
                  <c:v>2010</c:v>
                </c:pt>
                <c:pt idx="2">
                  <c:v>2018</c:v>
                </c:pt>
                <c:pt idx="3">
                  <c:v>2050</c:v>
                </c:pt>
              </c:numCache>
            </c:numRef>
          </c:cat>
          <c:val>
            <c:numRef>
              <c:f>Sheet1!$G$48:$G$51</c:f>
              <c:numCache>
                <c:formatCode>_-* #,##0_-;\-* #,##0_-;_-* "-"??_-;_-@_-</c:formatCode>
                <c:ptCount val="4"/>
                <c:pt idx="0">
                  <c:v>467.91586439130435</c:v>
                </c:pt>
                <c:pt idx="1">
                  <c:v>476.14373560869575</c:v>
                </c:pt>
                <c:pt idx="2">
                  <c:v>238.44034956521742</c:v>
                </c:pt>
                <c:pt idx="3">
                  <c:v>18.657304347826088</c:v>
                </c:pt>
              </c:numCache>
            </c:numRef>
          </c:val>
          <c:extLst>
            <c:ext xmlns:c16="http://schemas.microsoft.com/office/drawing/2014/chart" uri="{C3380CC4-5D6E-409C-BE32-E72D297353CC}">
              <c16:uniqueId val="{00000000-0B28-492F-BB25-90D070AD7FCA}"/>
            </c:ext>
          </c:extLst>
        </c:ser>
        <c:dLbls>
          <c:dLblPos val="inEnd"/>
          <c:showLegendKey val="0"/>
          <c:showVal val="1"/>
          <c:showCatName val="0"/>
          <c:showSerName val="0"/>
          <c:showPercent val="0"/>
          <c:showBubbleSize val="0"/>
        </c:dLbls>
        <c:gapWidth val="41"/>
        <c:axId val="694401344"/>
        <c:axId val="694404952"/>
      </c:barChart>
      <c:catAx>
        <c:axId val="694401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694404952"/>
        <c:crosses val="autoZero"/>
        <c:auto val="1"/>
        <c:lblAlgn val="ctr"/>
        <c:lblOffset val="100"/>
        <c:noMultiLvlLbl val="0"/>
      </c:catAx>
      <c:valAx>
        <c:axId val="694404952"/>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Tonnes CO2e per year</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crossAx val="69440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GB" dirty="0"/>
              <a:t>Tonnes CO2 emitted per year - 5Ha unlit glasshouse</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4"/>
              <c:layout>
                <c:manualLayout>
                  <c:x val="-1.901999807651026E-16"/>
                  <c:y val="-4.64509934626000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D4-4FD4-9CB0-23292E055365}"/>
                </c:ext>
              </c:extLst>
            </c:dLbl>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Sheet1!$Y$48:$Y$52</c:f>
              <c:strCache>
                <c:ptCount val="5"/>
                <c:pt idx="0">
                  <c:v>Mains gas old boiler and elec </c:v>
                </c:pt>
                <c:pt idx="1">
                  <c:v>Mains gas new boiler and elec</c:v>
                </c:pt>
                <c:pt idx="2">
                  <c:v>Efficient CHP</c:v>
                </c:pt>
                <c:pt idx="3">
                  <c:v>Mains elec - heat pump</c:v>
                </c:pt>
                <c:pt idx="4">
                  <c:v>Biomas and mains elec</c:v>
                </c:pt>
              </c:strCache>
            </c:strRef>
          </c:cat>
          <c:val>
            <c:numRef>
              <c:f>Sheet1!$Z$48:$Z$52</c:f>
              <c:numCache>
                <c:formatCode>_-* #,##0_-;\-* #,##0_-;_-* "-"??_-;_-@_-</c:formatCode>
                <c:ptCount val="5"/>
                <c:pt idx="0">
                  <c:v>6117.4779998173181</c:v>
                </c:pt>
                <c:pt idx="1">
                  <c:v>4810.9008066211982</c:v>
                </c:pt>
                <c:pt idx="2">
                  <c:v>4305.4361297001687</c:v>
                </c:pt>
                <c:pt idx="3">
                  <c:v>1549.7657934782608</c:v>
                </c:pt>
                <c:pt idx="4">
                  <c:v>453.82880542136337</c:v>
                </c:pt>
              </c:numCache>
            </c:numRef>
          </c:val>
          <c:extLst>
            <c:ext xmlns:c16="http://schemas.microsoft.com/office/drawing/2014/chart" uri="{C3380CC4-5D6E-409C-BE32-E72D297353CC}">
              <c16:uniqueId val="{00000000-4DD4-4FD4-9CB0-23292E055365}"/>
            </c:ext>
          </c:extLst>
        </c:ser>
        <c:dLbls>
          <c:dLblPos val="inEnd"/>
          <c:showLegendKey val="0"/>
          <c:showVal val="1"/>
          <c:showCatName val="0"/>
          <c:showSerName val="0"/>
          <c:showPercent val="0"/>
          <c:showBubbleSize val="0"/>
        </c:dLbls>
        <c:gapWidth val="41"/>
        <c:axId val="714671224"/>
        <c:axId val="714672208"/>
      </c:barChart>
      <c:catAx>
        <c:axId val="714671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714672208"/>
        <c:crosses val="autoZero"/>
        <c:auto val="1"/>
        <c:lblAlgn val="ctr"/>
        <c:lblOffset val="100"/>
        <c:noMultiLvlLbl val="0"/>
      </c:catAx>
      <c:valAx>
        <c:axId val="714672208"/>
        <c:scaling>
          <c:orientation val="minMax"/>
        </c:scaling>
        <c:delete val="1"/>
        <c:axPos val="l"/>
        <c:numFmt formatCode="#,##0" sourceLinked="0"/>
        <c:majorTickMark val="none"/>
        <c:minorTickMark val="none"/>
        <c:tickLblPos val="nextTo"/>
        <c:crossAx val="714671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GB"/>
              <a:t>Tonnes CO2 emitted per year - 5Ha lit glasshouse</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Sheet1!$Y$48:$Y$52</c:f>
              <c:strCache>
                <c:ptCount val="5"/>
                <c:pt idx="0">
                  <c:v>Mains gas old boiler and elec </c:v>
                </c:pt>
                <c:pt idx="1">
                  <c:v>Mains gas new boiler and elec</c:v>
                </c:pt>
                <c:pt idx="2">
                  <c:v>Efficient CHP</c:v>
                </c:pt>
                <c:pt idx="3">
                  <c:v>Mains elec - heat pump</c:v>
                </c:pt>
                <c:pt idx="4">
                  <c:v>Biomas and mains elec</c:v>
                </c:pt>
              </c:strCache>
            </c:strRef>
          </c:cat>
          <c:val>
            <c:numRef>
              <c:f>Sheet1!$AA$48:$AA$52</c:f>
              <c:numCache>
                <c:formatCode>_-* #,##0_-;\-* #,##0_-;_-* "-"??_-;_-@_-</c:formatCode>
                <c:ptCount val="5"/>
                <c:pt idx="0">
                  <c:v>14634.990407089714</c:v>
                </c:pt>
                <c:pt idx="1">
                  <c:v>12414.572568491822</c:v>
                </c:pt>
                <c:pt idx="2">
                  <c:v>11555.577944017226</c:v>
                </c:pt>
                <c:pt idx="3">
                  <c:v>6872.5484194664023</c:v>
                </c:pt>
                <c:pt idx="4">
                  <c:v>5010.0958595008051</c:v>
                </c:pt>
              </c:numCache>
            </c:numRef>
          </c:val>
          <c:extLst>
            <c:ext xmlns:c16="http://schemas.microsoft.com/office/drawing/2014/chart" uri="{C3380CC4-5D6E-409C-BE32-E72D297353CC}">
              <c16:uniqueId val="{00000000-ACC3-4044-96FF-4FED9E6D8E49}"/>
            </c:ext>
          </c:extLst>
        </c:ser>
        <c:dLbls>
          <c:dLblPos val="inEnd"/>
          <c:showLegendKey val="0"/>
          <c:showVal val="1"/>
          <c:showCatName val="0"/>
          <c:showSerName val="0"/>
          <c:showPercent val="0"/>
          <c:showBubbleSize val="0"/>
        </c:dLbls>
        <c:gapWidth val="41"/>
        <c:axId val="714671224"/>
        <c:axId val="714672208"/>
      </c:barChart>
      <c:catAx>
        <c:axId val="714671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714672208"/>
        <c:crosses val="autoZero"/>
        <c:auto val="1"/>
        <c:lblAlgn val="ctr"/>
        <c:lblOffset val="100"/>
        <c:noMultiLvlLbl val="0"/>
      </c:catAx>
      <c:valAx>
        <c:axId val="714672208"/>
        <c:scaling>
          <c:orientation val="minMax"/>
        </c:scaling>
        <c:delete val="1"/>
        <c:axPos val="l"/>
        <c:numFmt formatCode="#,##0" sourceLinked="0"/>
        <c:majorTickMark val="none"/>
        <c:minorTickMark val="none"/>
        <c:tickLblPos val="nextTo"/>
        <c:crossAx val="714671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7FB25-73BE-46CB-9E74-2FAC29467775}"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GB"/>
        </a:p>
      </dgm:t>
    </dgm:pt>
    <dgm:pt modelId="{13F8D140-70B5-4981-8C12-5ACFAD79EEAE}">
      <dgm:prSet phldrT="[Text]"/>
      <dgm:spPr/>
      <dgm:t>
        <a:bodyPr/>
        <a:lstStyle/>
        <a:p>
          <a:r>
            <a:rPr lang="en-GB" dirty="0"/>
            <a:t>Reduce</a:t>
          </a:r>
        </a:p>
      </dgm:t>
    </dgm:pt>
    <dgm:pt modelId="{949E5E2E-735B-4360-AF94-C667A212489A}" type="parTrans" cxnId="{F1F891F4-BFAE-4C0F-ACE4-43794D65F5FD}">
      <dgm:prSet/>
      <dgm:spPr/>
      <dgm:t>
        <a:bodyPr/>
        <a:lstStyle/>
        <a:p>
          <a:endParaRPr lang="en-GB"/>
        </a:p>
      </dgm:t>
    </dgm:pt>
    <dgm:pt modelId="{55F271C1-5BD5-4863-930A-C574F4FEEDB7}" type="sibTrans" cxnId="{F1F891F4-BFAE-4C0F-ACE4-43794D65F5FD}">
      <dgm:prSet/>
      <dgm:spPr/>
      <dgm:t>
        <a:bodyPr/>
        <a:lstStyle/>
        <a:p>
          <a:endParaRPr lang="en-GB"/>
        </a:p>
      </dgm:t>
    </dgm:pt>
    <dgm:pt modelId="{99C92960-7595-4C0D-99CC-E6932F21F0D6}">
      <dgm:prSet phldrT="[Text]"/>
      <dgm:spPr/>
      <dgm:t>
        <a:bodyPr/>
        <a:lstStyle/>
        <a:p>
          <a:r>
            <a:rPr lang="en-GB" dirty="0"/>
            <a:t>Recycle</a:t>
          </a:r>
        </a:p>
      </dgm:t>
    </dgm:pt>
    <dgm:pt modelId="{44CA77FB-BD48-45C3-81D8-A442F0483DE8}" type="parTrans" cxnId="{03D6A5C7-CFBA-4607-941C-A79E4CD4D497}">
      <dgm:prSet/>
      <dgm:spPr/>
      <dgm:t>
        <a:bodyPr/>
        <a:lstStyle/>
        <a:p>
          <a:endParaRPr lang="en-GB"/>
        </a:p>
      </dgm:t>
    </dgm:pt>
    <dgm:pt modelId="{2F2C9556-5978-4ECB-A519-871B0073200D}" type="sibTrans" cxnId="{03D6A5C7-CFBA-4607-941C-A79E4CD4D497}">
      <dgm:prSet/>
      <dgm:spPr/>
      <dgm:t>
        <a:bodyPr/>
        <a:lstStyle/>
        <a:p>
          <a:endParaRPr lang="en-GB"/>
        </a:p>
      </dgm:t>
    </dgm:pt>
    <dgm:pt modelId="{E6A1B40F-B48C-4BF7-A724-E40DC8877F31}">
      <dgm:prSet phldrT="[Text]"/>
      <dgm:spPr/>
      <dgm:t>
        <a:bodyPr/>
        <a:lstStyle/>
        <a:p>
          <a:r>
            <a:rPr lang="en-GB" dirty="0"/>
            <a:t>Re-use</a:t>
          </a:r>
        </a:p>
      </dgm:t>
    </dgm:pt>
    <dgm:pt modelId="{1FBC4B6C-E054-43BC-AEA9-622924DDEDA8}" type="parTrans" cxnId="{5ADABB97-5877-4423-BD4A-C440DD8299ED}">
      <dgm:prSet/>
      <dgm:spPr/>
      <dgm:t>
        <a:bodyPr/>
        <a:lstStyle/>
        <a:p>
          <a:endParaRPr lang="en-GB"/>
        </a:p>
      </dgm:t>
    </dgm:pt>
    <dgm:pt modelId="{D14B8916-C905-413F-ADEA-0EED33F855F7}" type="sibTrans" cxnId="{5ADABB97-5877-4423-BD4A-C440DD8299ED}">
      <dgm:prSet/>
      <dgm:spPr/>
      <dgm:t>
        <a:bodyPr/>
        <a:lstStyle/>
        <a:p>
          <a:endParaRPr lang="en-GB"/>
        </a:p>
      </dgm:t>
    </dgm:pt>
    <dgm:pt modelId="{9AE0BFD8-D8EA-4CB1-AECC-4F044E7B62C0}" type="pres">
      <dgm:prSet presAssocID="{1C57FB25-73BE-46CB-9E74-2FAC29467775}" presName="cycle" presStyleCnt="0">
        <dgm:presLayoutVars>
          <dgm:dir/>
          <dgm:resizeHandles val="exact"/>
        </dgm:presLayoutVars>
      </dgm:prSet>
      <dgm:spPr/>
    </dgm:pt>
    <dgm:pt modelId="{104B9DA7-8583-4AB1-A235-7AF3C96E969D}" type="pres">
      <dgm:prSet presAssocID="{13F8D140-70B5-4981-8C12-5ACFAD79EEAE}" presName="dummy" presStyleCnt="0"/>
      <dgm:spPr/>
    </dgm:pt>
    <dgm:pt modelId="{9294F5B3-0699-400B-AA99-67574F43593F}" type="pres">
      <dgm:prSet presAssocID="{13F8D140-70B5-4981-8C12-5ACFAD79EEAE}" presName="node" presStyleLbl="revTx" presStyleIdx="0" presStyleCnt="3">
        <dgm:presLayoutVars>
          <dgm:bulletEnabled val="1"/>
        </dgm:presLayoutVars>
      </dgm:prSet>
      <dgm:spPr/>
    </dgm:pt>
    <dgm:pt modelId="{F11521A9-4C37-4AA3-AA82-0D30205B40B9}" type="pres">
      <dgm:prSet presAssocID="{55F271C1-5BD5-4863-930A-C574F4FEEDB7}" presName="sibTrans" presStyleLbl="node1" presStyleIdx="0" presStyleCnt="3"/>
      <dgm:spPr/>
    </dgm:pt>
    <dgm:pt modelId="{028912BC-F754-4997-9EA9-A52BECFD282F}" type="pres">
      <dgm:prSet presAssocID="{99C92960-7595-4C0D-99CC-E6932F21F0D6}" presName="dummy" presStyleCnt="0"/>
      <dgm:spPr/>
    </dgm:pt>
    <dgm:pt modelId="{67FCA645-617E-47D3-A1F3-CE20FC35D5D1}" type="pres">
      <dgm:prSet presAssocID="{99C92960-7595-4C0D-99CC-E6932F21F0D6}" presName="node" presStyleLbl="revTx" presStyleIdx="1" presStyleCnt="3">
        <dgm:presLayoutVars>
          <dgm:bulletEnabled val="1"/>
        </dgm:presLayoutVars>
      </dgm:prSet>
      <dgm:spPr/>
    </dgm:pt>
    <dgm:pt modelId="{E966B60F-4FB8-498D-B0DE-5CBD543BE8E1}" type="pres">
      <dgm:prSet presAssocID="{2F2C9556-5978-4ECB-A519-871B0073200D}" presName="sibTrans" presStyleLbl="node1" presStyleIdx="1" presStyleCnt="3"/>
      <dgm:spPr/>
    </dgm:pt>
    <dgm:pt modelId="{2E3C73EC-40A3-451B-8181-8FFD3A1BF5A4}" type="pres">
      <dgm:prSet presAssocID="{E6A1B40F-B48C-4BF7-A724-E40DC8877F31}" presName="dummy" presStyleCnt="0"/>
      <dgm:spPr/>
    </dgm:pt>
    <dgm:pt modelId="{48DEC0B9-C75E-4177-83B2-C854A105540B}" type="pres">
      <dgm:prSet presAssocID="{E6A1B40F-B48C-4BF7-A724-E40DC8877F31}" presName="node" presStyleLbl="revTx" presStyleIdx="2" presStyleCnt="3">
        <dgm:presLayoutVars>
          <dgm:bulletEnabled val="1"/>
        </dgm:presLayoutVars>
      </dgm:prSet>
      <dgm:spPr/>
    </dgm:pt>
    <dgm:pt modelId="{717D3135-B161-4668-982B-EC1B6EDD3CF0}" type="pres">
      <dgm:prSet presAssocID="{D14B8916-C905-413F-ADEA-0EED33F855F7}" presName="sibTrans" presStyleLbl="node1" presStyleIdx="2" presStyleCnt="3"/>
      <dgm:spPr/>
    </dgm:pt>
  </dgm:ptLst>
  <dgm:cxnLst>
    <dgm:cxn modelId="{98FDD102-3B25-4C64-AD47-86BE5CA84826}" type="presOf" srcId="{99C92960-7595-4C0D-99CC-E6932F21F0D6}" destId="{67FCA645-617E-47D3-A1F3-CE20FC35D5D1}" srcOrd="0" destOrd="0" presId="urn:microsoft.com/office/officeart/2005/8/layout/cycle1"/>
    <dgm:cxn modelId="{D8E46D23-DFEA-4AF4-B11C-D433B9A8B8C0}" type="presOf" srcId="{55F271C1-5BD5-4863-930A-C574F4FEEDB7}" destId="{F11521A9-4C37-4AA3-AA82-0D30205B40B9}" srcOrd="0" destOrd="0" presId="urn:microsoft.com/office/officeart/2005/8/layout/cycle1"/>
    <dgm:cxn modelId="{49093E2D-6650-499A-ABFD-4AF7A3AFBCA2}" type="presOf" srcId="{2F2C9556-5978-4ECB-A519-871B0073200D}" destId="{E966B60F-4FB8-498D-B0DE-5CBD543BE8E1}" srcOrd="0" destOrd="0" presId="urn:microsoft.com/office/officeart/2005/8/layout/cycle1"/>
    <dgm:cxn modelId="{EBBF9A3A-8DA8-4DEC-B89D-EA8D68E19DE2}" type="presOf" srcId="{D14B8916-C905-413F-ADEA-0EED33F855F7}" destId="{717D3135-B161-4668-982B-EC1B6EDD3CF0}" srcOrd="0" destOrd="0" presId="urn:microsoft.com/office/officeart/2005/8/layout/cycle1"/>
    <dgm:cxn modelId="{5ADABB97-5877-4423-BD4A-C440DD8299ED}" srcId="{1C57FB25-73BE-46CB-9E74-2FAC29467775}" destId="{E6A1B40F-B48C-4BF7-A724-E40DC8877F31}" srcOrd="2" destOrd="0" parTransId="{1FBC4B6C-E054-43BC-AEA9-622924DDEDA8}" sibTransId="{D14B8916-C905-413F-ADEA-0EED33F855F7}"/>
    <dgm:cxn modelId="{9A78C997-A597-47B6-9319-F4D56795C8E1}" type="presOf" srcId="{E6A1B40F-B48C-4BF7-A724-E40DC8877F31}" destId="{48DEC0B9-C75E-4177-83B2-C854A105540B}" srcOrd="0" destOrd="0" presId="urn:microsoft.com/office/officeart/2005/8/layout/cycle1"/>
    <dgm:cxn modelId="{03D6A5C7-CFBA-4607-941C-A79E4CD4D497}" srcId="{1C57FB25-73BE-46CB-9E74-2FAC29467775}" destId="{99C92960-7595-4C0D-99CC-E6932F21F0D6}" srcOrd="1" destOrd="0" parTransId="{44CA77FB-BD48-45C3-81D8-A442F0483DE8}" sibTransId="{2F2C9556-5978-4ECB-A519-871B0073200D}"/>
    <dgm:cxn modelId="{4A265FE3-3E28-452D-B1EC-F1E9F1DEA400}" type="presOf" srcId="{1C57FB25-73BE-46CB-9E74-2FAC29467775}" destId="{9AE0BFD8-D8EA-4CB1-AECC-4F044E7B62C0}" srcOrd="0" destOrd="0" presId="urn:microsoft.com/office/officeart/2005/8/layout/cycle1"/>
    <dgm:cxn modelId="{F287FEED-F16A-4603-A435-ECEEB698EEA0}" type="presOf" srcId="{13F8D140-70B5-4981-8C12-5ACFAD79EEAE}" destId="{9294F5B3-0699-400B-AA99-67574F43593F}" srcOrd="0" destOrd="0" presId="urn:microsoft.com/office/officeart/2005/8/layout/cycle1"/>
    <dgm:cxn modelId="{F1F891F4-BFAE-4C0F-ACE4-43794D65F5FD}" srcId="{1C57FB25-73BE-46CB-9E74-2FAC29467775}" destId="{13F8D140-70B5-4981-8C12-5ACFAD79EEAE}" srcOrd="0" destOrd="0" parTransId="{949E5E2E-735B-4360-AF94-C667A212489A}" sibTransId="{55F271C1-5BD5-4863-930A-C574F4FEEDB7}"/>
    <dgm:cxn modelId="{42DF2866-E46D-4D80-B9D9-FB41EC427B20}" type="presParOf" srcId="{9AE0BFD8-D8EA-4CB1-AECC-4F044E7B62C0}" destId="{104B9DA7-8583-4AB1-A235-7AF3C96E969D}" srcOrd="0" destOrd="0" presId="urn:microsoft.com/office/officeart/2005/8/layout/cycle1"/>
    <dgm:cxn modelId="{7615E52B-7B35-42FC-8989-542F3860FBBF}" type="presParOf" srcId="{9AE0BFD8-D8EA-4CB1-AECC-4F044E7B62C0}" destId="{9294F5B3-0699-400B-AA99-67574F43593F}" srcOrd="1" destOrd="0" presId="urn:microsoft.com/office/officeart/2005/8/layout/cycle1"/>
    <dgm:cxn modelId="{64048372-5FDD-4F32-8928-843B925D3575}" type="presParOf" srcId="{9AE0BFD8-D8EA-4CB1-AECC-4F044E7B62C0}" destId="{F11521A9-4C37-4AA3-AA82-0D30205B40B9}" srcOrd="2" destOrd="0" presId="urn:microsoft.com/office/officeart/2005/8/layout/cycle1"/>
    <dgm:cxn modelId="{604DEFF6-D323-4AA9-87E2-22D87221FEC5}" type="presParOf" srcId="{9AE0BFD8-D8EA-4CB1-AECC-4F044E7B62C0}" destId="{028912BC-F754-4997-9EA9-A52BECFD282F}" srcOrd="3" destOrd="0" presId="urn:microsoft.com/office/officeart/2005/8/layout/cycle1"/>
    <dgm:cxn modelId="{D0E823F6-C085-48AD-A717-32C6A4DFCBBB}" type="presParOf" srcId="{9AE0BFD8-D8EA-4CB1-AECC-4F044E7B62C0}" destId="{67FCA645-617E-47D3-A1F3-CE20FC35D5D1}" srcOrd="4" destOrd="0" presId="urn:microsoft.com/office/officeart/2005/8/layout/cycle1"/>
    <dgm:cxn modelId="{BD025C32-8848-4643-8CF1-48B45123B372}" type="presParOf" srcId="{9AE0BFD8-D8EA-4CB1-AECC-4F044E7B62C0}" destId="{E966B60F-4FB8-498D-B0DE-5CBD543BE8E1}" srcOrd="5" destOrd="0" presId="urn:microsoft.com/office/officeart/2005/8/layout/cycle1"/>
    <dgm:cxn modelId="{C8A6DD7E-4A0B-4E08-AAD3-1926C692410F}" type="presParOf" srcId="{9AE0BFD8-D8EA-4CB1-AECC-4F044E7B62C0}" destId="{2E3C73EC-40A3-451B-8181-8FFD3A1BF5A4}" srcOrd="6" destOrd="0" presId="urn:microsoft.com/office/officeart/2005/8/layout/cycle1"/>
    <dgm:cxn modelId="{B7753BD1-B70E-4771-86F6-B46765C47C7E}" type="presParOf" srcId="{9AE0BFD8-D8EA-4CB1-AECC-4F044E7B62C0}" destId="{48DEC0B9-C75E-4177-83B2-C854A105540B}" srcOrd="7" destOrd="0" presId="urn:microsoft.com/office/officeart/2005/8/layout/cycle1"/>
    <dgm:cxn modelId="{9504DEEC-9867-4E01-9ABB-1482D858650B}" type="presParOf" srcId="{9AE0BFD8-D8EA-4CB1-AECC-4F044E7B62C0}" destId="{717D3135-B161-4668-982B-EC1B6EDD3CF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7FB25-73BE-46CB-9E74-2FAC29467775}" type="doc">
      <dgm:prSet loTypeId="urn:microsoft.com/office/officeart/2005/8/layout/cycle1" loCatId="cycle" qsTypeId="urn:microsoft.com/office/officeart/2005/8/quickstyle/simple1" qsCatId="simple" csTypeId="urn:microsoft.com/office/officeart/2005/8/colors/colorful2" csCatId="colorful" phldr="1"/>
      <dgm:spPr/>
      <dgm:t>
        <a:bodyPr/>
        <a:lstStyle/>
        <a:p>
          <a:endParaRPr lang="en-GB"/>
        </a:p>
      </dgm:t>
    </dgm:pt>
    <dgm:pt modelId="{13F8D140-70B5-4981-8C12-5ACFAD79EEAE}">
      <dgm:prSet phldrT="[Text]"/>
      <dgm:spPr/>
      <dgm:t>
        <a:bodyPr/>
        <a:lstStyle/>
        <a:p>
          <a:r>
            <a:rPr lang="en-GB" dirty="0"/>
            <a:t>Reduced consumption</a:t>
          </a:r>
        </a:p>
      </dgm:t>
    </dgm:pt>
    <dgm:pt modelId="{949E5E2E-735B-4360-AF94-C667A212489A}" type="parTrans" cxnId="{F1F891F4-BFAE-4C0F-ACE4-43794D65F5FD}">
      <dgm:prSet/>
      <dgm:spPr/>
      <dgm:t>
        <a:bodyPr/>
        <a:lstStyle/>
        <a:p>
          <a:endParaRPr lang="en-GB"/>
        </a:p>
      </dgm:t>
    </dgm:pt>
    <dgm:pt modelId="{55F271C1-5BD5-4863-930A-C574F4FEEDB7}" type="sibTrans" cxnId="{F1F891F4-BFAE-4C0F-ACE4-43794D65F5FD}">
      <dgm:prSet/>
      <dgm:spPr/>
      <dgm:t>
        <a:bodyPr/>
        <a:lstStyle/>
        <a:p>
          <a:endParaRPr lang="en-GB"/>
        </a:p>
      </dgm:t>
    </dgm:pt>
    <dgm:pt modelId="{99C92960-7595-4C0D-99CC-E6932F21F0D6}">
      <dgm:prSet phldrT="[Text]"/>
      <dgm:spPr/>
      <dgm:t>
        <a:bodyPr/>
        <a:lstStyle/>
        <a:p>
          <a:r>
            <a:rPr lang="en-GB" dirty="0"/>
            <a:t> Renewable energy</a:t>
          </a:r>
        </a:p>
      </dgm:t>
    </dgm:pt>
    <dgm:pt modelId="{44CA77FB-BD48-45C3-81D8-A442F0483DE8}" type="parTrans" cxnId="{03D6A5C7-CFBA-4607-941C-A79E4CD4D497}">
      <dgm:prSet/>
      <dgm:spPr/>
      <dgm:t>
        <a:bodyPr/>
        <a:lstStyle/>
        <a:p>
          <a:endParaRPr lang="en-GB"/>
        </a:p>
      </dgm:t>
    </dgm:pt>
    <dgm:pt modelId="{2F2C9556-5978-4ECB-A519-871B0073200D}" type="sibTrans" cxnId="{03D6A5C7-CFBA-4607-941C-A79E4CD4D497}">
      <dgm:prSet/>
      <dgm:spPr/>
      <dgm:t>
        <a:bodyPr/>
        <a:lstStyle/>
        <a:p>
          <a:endParaRPr lang="en-GB"/>
        </a:p>
      </dgm:t>
    </dgm:pt>
    <dgm:pt modelId="{E6A1B40F-B48C-4BF7-A724-E40DC8877F31}">
      <dgm:prSet phldrT="[Text]"/>
      <dgm:spPr/>
      <dgm:t>
        <a:bodyPr/>
        <a:lstStyle/>
        <a:p>
          <a:r>
            <a:rPr lang="en-GB" dirty="0"/>
            <a:t>Re-use resources</a:t>
          </a:r>
        </a:p>
      </dgm:t>
    </dgm:pt>
    <dgm:pt modelId="{1FBC4B6C-E054-43BC-AEA9-622924DDEDA8}" type="parTrans" cxnId="{5ADABB97-5877-4423-BD4A-C440DD8299ED}">
      <dgm:prSet/>
      <dgm:spPr/>
      <dgm:t>
        <a:bodyPr/>
        <a:lstStyle/>
        <a:p>
          <a:endParaRPr lang="en-GB"/>
        </a:p>
      </dgm:t>
    </dgm:pt>
    <dgm:pt modelId="{D14B8916-C905-413F-ADEA-0EED33F855F7}" type="sibTrans" cxnId="{5ADABB97-5877-4423-BD4A-C440DD8299ED}">
      <dgm:prSet/>
      <dgm:spPr/>
      <dgm:t>
        <a:bodyPr/>
        <a:lstStyle/>
        <a:p>
          <a:endParaRPr lang="en-GB"/>
        </a:p>
      </dgm:t>
    </dgm:pt>
    <dgm:pt modelId="{9AE0BFD8-D8EA-4CB1-AECC-4F044E7B62C0}" type="pres">
      <dgm:prSet presAssocID="{1C57FB25-73BE-46CB-9E74-2FAC29467775}" presName="cycle" presStyleCnt="0">
        <dgm:presLayoutVars>
          <dgm:dir/>
          <dgm:resizeHandles val="exact"/>
        </dgm:presLayoutVars>
      </dgm:prSet>
      <dgm:spPr/>
    </dgm:pt>
    <dgm:pt modelId="{104B9DA7-8583-4AB1-A235-7AF3C96E969D}" type="pres">
      <dgm:prSet presAssocID="{13F8D140-70B5-4981-8C12-5ACFAD79EEAE}" presName="dummy" presStyleCnt="0"/>
      <dgm:spPr/>
    </dgm:pt>
    <dgm:pt modelId="{9294F5B3-0699-400B-AA99-67574F43593F}" type="pres">
      <dgm:prSet presAssocID="{13F8D140-70B5-4981-8C12-5ACFAD79EEAE}" presName="node" presStyleLbl="revTx" presStyleIdx="0" presStyleCnt="3">
        <dgm:presLayoutVars>
          <dgm:bulletEnabled val="1"/>
        </dgm:presLayoutVars>
      </dgm:prSet>
      <dgm:spPr/>
    </dgm:pt>
    <dgm:pt modelId="{F11521A9-4C37-4AA3-AA82-0D30205B40B9}" type="pres">
      <dgm:prSet presAssocID="{55F271C1-5BD5-4863-930A-C574F4FEEDB7}" presName="sibTrans" presStyleLbl="node1" presStyleIdx="0" presStyleCnt="3"/>
      <dgm:spPr/>
    </dgm:pt>
    <dgm:pt modelId="{028912BC-F754-4997-9EA9-A52BECFD282F}" type="pres">
      <dgm:prSet presAssocID="{99C92960-7595-4C0D-99CC-E6932F21F0D6}" presName="dummy" presStyleCnt="0"/>
      <dgm:spPr/>
    </dgm:pt>
    <dgm:pt modelId="{67FCA645-617E-47D3-A1F3-CE20FC35D5D1}" type="pres">
      <dgm:prSet presAssocID="{99C92960-7595-4C0D-99CC-E6932F21F0D6}" presName="node" presStyleLbl="revTx" presStyleIdx="1" presStyleCnt="3">
        <dgm:presLayoutVars>
          <dgm:bulletEnabled val="1"/>
        </dgm:presLayoutVars>
      </dgm:prSet>
      <dgm:spPr/>
    </dgm:pt>
    <dgm:pt modelId="{E966B60F-4FB8-498D-B0DE-5CBD543BE8E1}" type="pres">
      <dgm:prSet presAssocID="{2F2C9556-5978-4ECB-A519-871B0073200D}" presName="sibTrans" presStyleLbl="node1" presStyleIdx="1" presStyleCnt="3"/>
      <dgm:spPr/>
    </dgm:pt>
    <dgm:pt modelId="{2E3C73EC-40A3-451B-8181-8FFD3A1BF5A4}" type="pres">
      <dgm:prSet presAssocID="{E6A1B40F-B48C-4BF7-A724-E40DC8877F31}" presName="dummy" presStyleCnt="0"/>
      <dgm:spPr/>
    </dgm:pt>
    <dgm:pt modelId="{48DEC0B9-C75E-4177-83B2-C854A105540B}" type="pres">
      <dgm:prSet presAssocID="{E6A1B40F-B48C-4BF7-A724-E40DC8877F31}" presName="node" presStyleLbl="revTx" presStyleIdx="2" presStyleCnt="3">
        <dgm:presLayoutVars>
          <dgm:bulletEnabled val="1"/>
        </dgm:presLayoutVars>
      </dgm:prSet>
      <dgm:spPr/>
    </dgm:pt>
    <dgm:pt modelId="{717D3135-B161-4668-982B-EC1B6EDD3CF0}" type="pres">
      <dgm:prSet presAssocID="{D14B8916-C905-413F-ADEA-0EED33F855F7}" presName="sibTrans" presStyleLbl="node1" presStyleIdx="2" presStyleCnt="3"/>
      <dgm:spPr/>
    </dgm:pt>
  </dgm:ptLst>
  <dgm:cxnLst>
    <dgm:cxn modelId="{98FDD102-3B25-4C64-AD47-86BE5CA84826}" type="presOf" srcId="{99C92960-7595-4C0D-99CC-E6932F21F0D6}" destId="{67FCA645-617E-47D3-A1F3-CE20FC35D5D1}" srcOrd="0" destOrd="0" presId="urn:microsoft.com/office/officeart/2005/8/layout/cycle1"/>
    <dgm:cxn modelId="{D8E46D23-DFEA-4AF4-B11C-D433B9A8B8C0}" type="presOf" srcId="{55F271C1-5BD5-4863-930A-C574F4FEEDB7}" destId="{F11521A9-4C37-4AA3-AA82-0D30205B40B9}" srcOrd="0" destOrd="0" presId="urn:microsoft.com/office/officeart/2005/8/layout/cycle1"/>
    <dgm:cxn modelId="{49093E2D-6650-499A-ABFD-4AF7A3AFBCA2}" type="presOf" srcId="{2F2C9556-5978-4ECB-A519-871B0073200D}" destId="{E966B60F-4FB8-498D-B0DE-5CBD543BE8E1}" srcOrd="0" destOrd="0" presId="urn:microsoft.com/office/officeart/2005/8/layout/cycle1"/>
    <dgm:cxn modelId="{EBBF9A3A-8DA8-4DEC-B89D-EA8D68E19DE2}" type="presOf" srcId="{D14B8916-C905-413F-ADEA-0EED33F855F7}" destId="{717D3135-B161-4668-982B-EC1B6EDD3CF0}" srcOrd="0" destOrd="0" presId="urn:microsoft.com/office/officeart/2005/8/layout/cycle1"/>
    <dgm:cxn modelId="{5ADABB97-5877-4423-BD4A-C440DD8299ED}" srcId="{1C57FB25-73BE-46CB-9E74-2FAC29467775}" destId="{E6A1B40F-B48C-4BF7-A724-E40DC8877F31}" srcOrd="2" destOrd="0" parTransId="{1FBC4B6C-E054-43BC-AEA9-622924DDEDA8}" sibTransId="{D14B8916-C905-413F-ADEA-0EED33F855F7}"/>
    <dgm:cxn modelId="{9A78C997-A597-47B6-9319-F4D56795C8E1}" type="presOf" srcId="{E6A1B40F-B48C-4BF7-A724-E40DC8877F31}" destId="{48DEC0B9-C75E-4177-83B2-C854A105540B}" srcOrd="0" destOrd="0" presId="urn:microsoft.com/office/officeart/2005/8/layout/cycle1"/>
    <dgm:cxn modelId="{03D6A5C7-CFBA-4607-941C-A79E4CD4D497}" srcId="{1C57FB25-73BE-46CB-9E74-2FAC29467775}" destId="{99C92960-7595-4C0D-99CC-E6932F21F0D6}" srcOrd="1" destOrd="0" parTransId="{44CA77FB-BD48-45C3-81D8-A442F0483DE8}" sibTransId="{2F2C9556-5978-4ECB-A519-871B0073200D}"/>
    <dgm:cxn modelId="{4A265FE3-3E28-452D-B1EC-F1E9F1DEA400}" type="presOf" srcId="{1C57FB25-73BE-46CB-9E74-2FAC29467775}" destId="{9AE0BFD8-D8EA-4CB1-AECC-4F044E7B62C0}" srcOrd="0" destOrd="0" presId="urn:microsoft.com/office/officeart/2005/8/layout/cycle1"/>
    <dgm:cxn modelId="{F287FEED-F16A-4603-A435-ECEEB698EEA0}" type="presOf" srcId="{13F8D140-70B5-4981-8C12-5ACFAD79EEAE}" destId="{9294F5B3-0699-400B-AA99-67574F43593F}" srcOrd="0" destOrd="0" presId="urn:microsoft.com/office/officeart/2005/8/layout/cycle1"/>
    <dgm:cxn modelId="{F1F891F4-BFAE-4C0F-ACE4-43794D65F5FD}" srcId="{1C57FB25-73BE-46CB-9E74-2FAC29467775}" destId="{13F8D140-70B5-4981-8C12-5ACFAD79EEAE}" srcOrd="0" destOrd="0" parTransId="{949E5E2E-735B-4360-AF94-C667A212489A}" sibTransId="{55F271C1-5BD5-4863-930A-C574F4FEEDB7}"/>
    <dgm:cxn modelId="{42DF2866-E46D-4D80-B9D9-FB41EC427B20}" type="presParOf" srcId="{9AE0BFD8-D8EA-4CB1-AECC-4F044E7B62C0}" destId="{104B9DA7-8583-4AB1-A235-7AF3C96E969D}" srcOrd="0" destOrd="0" presId="urn:microsoft.com/office/officeart/2005/8/layout/cycle1"/>
    <dgm:cxn modelId="{7615E52B-7B35-42FC-8989-542F3860FBBF}" type="presParOf" srcId="{9AE0BFD8-D8EA-4CB1-AECC-4F044E7B62C0}" destId="{9294F5B3-0699-400B-AA99-67574F43593F}" srcOrd="1" destOrd="0" presId="urn:microsoft.com/office/officeart/2005/8/layout/cycle1"/>
    <dgm:cxn modelId="{64048372-5FDD-4F32-8928-843B925D3575}" type="presParOf" srcId="{9AE0BFD8-D8EA-4CB1-AECC-4F044E7B62C0}" destId="{F11521A9-4C37-4AA3-AA82-0D30205B40B9}" srcOrd="2" destOrd="0" presId="urn:microsoft.com/office/officeart/2005/8/layout/cycle1"/>
    <dgm:cxn modelId="{604DEFF6-D323-4AA9-87E2-22D87221FEC5}" type="presParOf" srcId="{9AE0BFD8-D8EA-4CB1-AECC-4F044E7B62C0}" destId="{028912BC-F754-4997-9EA9-A52BECFD282F}" srcOrd="3" destOrd="0" presId="urn:microsoft.com/office/officeart/2005/8/layout/cycle1"/>
    <dgm:cxn modelId="{D0E823F6-C085-48AD-A717-32C6A4DFCBBB}" type="presParOf" srcId="{9AE0BFD8-D8EA-4CB1-AECC-4F044E7B62C0}" destId="{67FCA645-617E-47D3-A1F3-CE20FC35D5D1}" srcOrd="4" destOrd="0" presId="urn:microsoft.com/office/officeart/2005/8/layout/cycle1"/>
    <dgm:cxn modelId="{BD025C32-8848-4643-8CF1-48B45123B372}" type="presParOf" srcId="{9AE0BFD8-D8EA-4CB1-AECC-4F044E7B62C0}" destId="{E966B60F-4FB8-498D-B0DE-5CBD543BE8E1}" srcOrd="5" destOrd="0" presId="urn:microsoft.com/office/officeart/2005/8/layout/cycle1"/>
    <dgm:cxn modelId="{C8A6DD7E-4A0B-4E08-AAD3-1926C692410F}" type="presParOf" srcId="{9AE0BFD8-D8EA-4CB1-AECC-4F044E7B62C0}" destId="{2E3C73EC-40A3-451B-8181-8FFD3A1BF5A4}" srcOrd="6" destOrd="0" presId="urn:microsoft.com/office/officeart/2005/8/layout/cycle1"/>
    <dgm:cxn modelId="{B7753BD1-B70E-4771-86F6-B46765C47C7E}" type="presParOf" srcId="{9AE0BFD8-D8EA-4CB1-AECC-4F044E7B62C0}" destId="{48DEC0B9-C75E-4177-83B2-C854A105540B}" srcOrd="7" destOrd="0" presId="urn:microsoft.com/office/officeart/2005/8/layout/cycle1"/>
    <dgm:cxn modelId="{9504DEEC-9867-4E01-9ABB-1482D858650B}" type="presParOf" srcId="{9AE0BFD8-D8EA-4CB1-AECC-4F044E7B62C0}" destId="{717D3135-B161-4668-982B-EC1B6EDD3CF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4F5B3-0699-400B-AA99-67574F43593F}">
      <dsp:nvSpPr>
        <dsp:cNvPr id="0" name=""/>
        <dsp:cNvSpPr/>
      </dsp:nvSpPr>
      <dsp:spPr>
        <a:xfrm>
          <a:off x="3421158" y="361176"/>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Reduce</a:t>
          </a:r>
        </a:p>
      </dsp:txBody>
      <dsp:txXfrm>
        <a:off x="3421158" y="361176"/>
        <a:ext cx="1846680" cy="1846680"/>
      </dsp:txXfrm>
    </dsp:sp>
    <dsp:sp modelId="{F11521A9-4C37-4AA3-AA82-0D30205B40B9}">
      <dsp:nvSpPr>
        <dsp:cNvPr id="0" name=""/>
        <dsp:cNvSpPr/>
      </dsp:nvSpPr>
      <dsp:spPr>
        <a:xfrm>
          <a:off x="611816" y="-1233"/>
          <a:ext cx="4362779" cy="4362779"/>
        </a:xfrm>
        <a:prstGeom prst="circularArrow">
          <a:avLst>
            <a:gd name="adj1" fmla="val 8254"/>
            <a:gd name="adj2" fmla="val 576587"/>
            <a:gd name="adj3" fmla="val 2961703"/>
            <a:gd name="adj4" fmla="val 53165"/>
            <a:gd name="adj5" fmla="val 963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CA645-617E-47D3-A1F3-CE20FC35D5D1}">
      <dsp:nvSpPr>
        <dsp:cNvPr id="0" name=""/>
        <dsp:cNvSpPr/>
      </dsp:nvSpPr>
      <dsp:spPr>
        <a:xfrm>
          <a:off x="1869866" y="3048094"/>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Recycle</a:t>
          </a:r>
        </a:p>
      </dsp:txBody>
      <dsp:txXfrm>
        <a:off x="1869866" y="3048094"/>
        <a:ext cx="1846680" cy="1846680"/>
      </dsp:txXfrm>
    </dsp:sp>
    <dsp:sp modelId="{E966B60F-4FB8-498D-B0DE-5CBD543BE8E1}">
      <dsp:nvSpPr>
        <dsp:cNvPr id="0" name=""/>
        <dsp:cNvSpPr/>
      </dsp:nvSpPr>
      <dsp:spPr>
        <a:xfrm>
          <a:off x="611816" y="-1233"/>
          <a:ext cx="4362779" cy="4362779"/>
        </a:xfrm>
        <a:prstGeom prst="circularArrow">
          <a:avLst>
            <a:gd name="adj1" fmla="val 8254"/>
            <a:gd name="adj2" fmla="val 576587"/>
            <a:gd name="adj3" fmla="val 10170248"/>
            <a:gd name="adj4" fmla="val 7261710"/>
            <a:gd name="adj5" fmla="val 9630"/>
          </a:avLst>
        </a:prstGeom>
        <a:solidFill>
          <a:schemeClr val="accent2">
            <a:hueOff val="-430560"/>
            <a:satOff val="1383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DEC0B9-C75E-4177-83B2-C854A105540B}">
      <dsp:nvSpPr>
        <dsp:cNvPr id="0" name=""/>
        <dsp:cNvSpPr/>
      </dsp:nvSpPr>
      <dsp:spPr>
        <a:xfrm>
          <a:off x="318573" y="361176"/>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Re-use</a:t>
          </a:r>
        </a:p>
      </dsp:txBody>
      <dsp:txXfrm>
        <a:off x="318573" y="361176"/>
        <a:ext cx="1846680" cy="1846680"/>
      </dsp:txXfrm>
    </dsp:sp>
    <dsp:sp modelId="{717D3135-B161-4668-982B-EC1B6EDD3CF0}">
      <dsp:nvSpPr>
        <dsp:cNvPr id="0" name=""/>
        <dsp:cNvSpPr/>
      </dsp:nvSpPr>
      <dsp:spPr>
        <a:xfrm>
          <a:off x="611816" y="-1233"/>
          <a:ext cx="4362779" cy="4362779"/>
        </a:xfrm>
        <a:prstGeom prst="circularArrow">
          <a:avLst>
            <a:gd name="adj1" fmla="val 8254"/>
            <a:gd name="adj2" fmla="val 576587"/>
            <a:gd name="adj3" fmla="val 16854711"/>
            <a:gd name="adj4" fmla="val 14968702"/>
            <a:gd name="adj5" fmla="val 9630"/>
          </a:avLst>
        </a:prstGeom>
        <a:solidFill>
          <a:schemeClr val="accent2">
            <a:hueOff val="-861119"/>
            <a:satOff val="27676"/>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4F5B3-0699-400B-AA99-67574F43593F}">
      <dsp:nvSpPr>
        <dsp:cNvPr id="0" name=""/>
        <dsp:cNvSpPr/>
      </dsp:nvSpPr>
      <dsp:spPr>
        <a:xfrm>
          <a:off x="3421158" y="361176"/>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Reduced consumption</a:t>
          </a:r>
        </a:p>
      </dsp:txBody>
      <dsp:txXfrm>
        <a:off x="3421158" y="361176"/>
        <a:ext cx="1846680" cy="1846680"/>
      </dsp:txXfrm>
    </dsp:sp>
    <dsp:sp modelId="{F11521A9-4C37-4AA3-AA82-0D30205B40B9}">
      <dsp:nvSpPr>
        <dsp:cNvPr id="0" name=""/>
        <dsp:cNvSpPr/>
      </dsp:nvSpPr>
      <dsp:spPr>
        <a:xfrm>
          <a:off x="611816" y="-1233"/>
          <a:ext cx="4362779" cy="4362779"/>
        </a:xfrm>
        <a:prstGeom prst="circularArrow">
          <a:avLst>
            <a:gd name="adj1" fmla="val 8254"/>
            <a:gd name="adj2" fmla="val 576587"/>
            <a:gd name="adj3" fmla="val 2961703"/>
            <a:gd name="adj4" fmla="val 53165"/>
            <a:gd name="adj5" fmla="val 963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CA645-617E-47D3-A1F3-CE20FC35D5D1}">
      <dsp:nvSpPr>
        <dsp:cNvPr id="0" name=""/>
        <dsp:cNvSpPr/>
      </dsp:nvSpPr>
      <dsp:spPr>
        <a:xfrm>
          <a:off x="1869866" y="3048094"/>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 Renewable energy</a:t>
          </a:r>
        </a:p>
      </dsp:txBody>
      <dsp:txXfrm>
        <a:off x="1869866" y="3048094"/>
        <a:ext cx="1846680" cy="1846680"/>
      </dsp:txXfrm>
    </dsp:sp>
    <dsp:sp modelId="{E966B60F-4FB8-498D-B0DE-5CBD543BE8E1}">
      <dsp:nvSpPr>
        <dsp:cNvPr id="0" name=""/>
        <dsp:cNvSpPr/>
      </dsp:nvSpPr>
      <dsp:spPr>
        <a:xfrm>
          <a:off x="611816" y="-1233"/>
          <a:ext cx="4362779" cy="4362779"/>
        </a:xfrm>
        <a:prstGeom prst="circularArrow">
          <a:avLst>
            <a:gd name="adj1" fmla="val 8254"/>
            <a:gd name="adj2" fmla="val 576587"/>
            <a:gd name="adj3" fmla="val 10170248"/>
            <a:gd name="adj4" fmla="val 7261710"/>
            <a:gd name="adj5" fmla="val 9630"/>
          </a:avLst>
        </a:prstGeom>
        <a:solidFill>
          <a:schemeClr val="accent2">
            <a:hueOff val="-430560"/>
            <a:satOff val="1383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DEC0B9-C75E-4177-83B2-C854A105540B}">
      <dsp:nvSpPr>
        <dsp:cNvPr id="0" name=""/>
        <dsp:cNvSpPr/>
      </dsp:nvSpPr>
      <dsp:spPr>
        <a:xfrm>
          <a:off x="318573" y="361176"/>
          <a:ext cx="1846680" cy="184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Re-use resources</a:t>
          </a:r>
        </a:p>
      </dsp:txBody>
      <dsp:txXfrm>
        <a:off x="318573" y="361176"/>
        <a:ext cx="1846680" cy="1846680"/>
      </dsp:txXfrm>
    </dsp:sp>
    <dsp:sp modelId="{717D3135-B161-4668-982B-EC1B6EDD3CF0}">
      <dsp:nvSpPr>
        <dsp:cNvPr id="0" name=""/>
        <dsp:cNvSpPr/>
      </dsp:nvSpPr>
      <dsp:spPr>
        <a:xfrm>
          <a:off x="611816" y="-1233"/>
          <a:ext cx="4362779" cy="4362779"/>
        </a:xfrm>
        <a:prstGeom prst="circularArrow">
          <a:avLst>
            <a:gd name="adj1" fmla="val 8254"/>
            <a:gd name="adj2" fmla="val 576587"/>
            <a:gd name="adj3" fmla="val 16854711"/>
            <a:gd name="adj4" fmla="val 14968702"/>
            <a:gd name="adj5" fmla="val 9630"/>
          </a:avLst>
        </a:prstGeom>
        <a:solidFill>
          <a:schemeClr val="accent2">
            <a:hueOff val="-861119"/>
            <a:satOff val="27676"/>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A2C755D-6EF4-9B42-B8FE-EF5291CBE6E0}" type="slidenum">
              <a:rPr lang="en-US" smtClean="0"/>
              <a:t>‹#›</a:t>
            </a:fld>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2608C89-10E8-544B-B4B5-E7B16C1B9070}" type="datetimeFigureOut">
              <a:rPr lang="en-US" smtClean="0"/>
              <a:t>1/23/2023</a:t>
            </a:fld>
            <a:endParaRPr lang="en-US"/>
          </a:p>
        </p:txBody>
      </p:sp>
      <p:sp>
        <p:nvSpPr>
          <p:cNvPr id="6" name="Header Placeholder 5"/>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474586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DCC2AC-FE44-4EC8-9512-0651E2571879}" type="datetimeFigureOut">
              <a:rPr lang="en-GB" smtClean="0"/>
              <a:t>23/01/2023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627996-8B2F-4884-861D-66E73F7E4CA7}" type="slidenum">
              <a:rPr lang="en-GB" smtClean="0"/>
              <a:t>‹#›</a:t>
            </a:fld>
            <a:endParaRPr lang="en-GB" dirty="0"/>
          </a:p>
        </p:txBody>
      </p:sp>
    </p:spTree>
    <p:extLst>
      <p:ext uri="{BB962C8B-B14F-4D97-AF65-F5344CB8AC3E}">
        <p14:creationId xmlns:p14="http://schemas.microsoft.com/office/powerpoint/2010/main" val="48477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333333"/>
                </a:solidFill>
                <a:effectLst/>
                <a:latin typeface="Arial" panose="020B0604020202020204" pitchFamily="34" charset="0"/>
                <a:ea typeface="Calibri" panose="020F0502020204030204" pitchFamily="34" charset="0"/>
              </a:rPr>
              <a:t>Taking the first steps towards Net Zero</a:t>
            </a:r>
            <a:endParaRPr lang="en-GB" sz="1800" dirty="0">
              <a:effectLst/>
              <a:latin typeface="Calibri" panose="020F0502020204030204" pitchFamily="34" charset="0"/>
              <a:ea typeface="Calibri" panose="020F0502020204030204" pitchFamily="34" charset="0"/>
            </a:endParaRPr>
          </a:p>
          <a:p>
            <a:r>
              <a:rPr lang="en-GB" sz="1800" dirty="0">
                <a:solidFill>
                  <a:srgbClr val="333333"/>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333333"/>
                </a:solidFill>
                <a:effectLst/>
                <a:latin typeface="Arial" panose="020B0604020202020204" pitchFamily="34" charset="0"/>
                <a:ea typeface="Calibri" panose="020F0502020204030204" pitchFamily="34" charset="0"/>
              </a:rPr>
              <a:t>This last 12 months have seen much discussion about how Net Zero could be achieved, however much of this is aimed at changes taking place on the gas and electricity networks and less about practical steps that individuals can take. In this session Jon will explore what actions growers can take in the first steps towards reducing their carbon footprints and what the future may be for energy supply and consumption.</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B627996-8B2F-4884-861D-66E73F7E4CA7}" type="slidenum">
              <a:rPr lang="en-GB" smtClean="0"/>
              <a:t>1</a:t>
            </a:fld>
            <a:endParaRPr lang="en-GB" dirty="0"/>
          </a:p>
        </p:txBody>
      </p:sp>
    </p:spTree>
    <p:extLst>
      <p:ext uri="{BB962C8B-B14F-4D97-AF65-F5344CB8AC3E}">
        <p14:creationId xmlns:p14="http://schemas.microsoft.com/office/powerpoint/2010/main" val="386965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627996-8B2F-4884-861D-66E73F7E4CA7}" type="slidenum">
              <a:rPr lang="en-GB" smtClean="0"/>
              <a:t>2</a:t>
            </a:fld>
            <a:endParaRPr lang="en-GB" dirty="0"/>
          </a:p>
        </p:txBody>
      </p:sp>
    </p:spTree>
    <p:extLst>
      <p:ext uri="{BB962C8B-B14F-4D97-AF65-F5344CB8AC3E}">
        <p14:creationId xmlns:p14="http://schemas.microsoft.com/office/powerpoint/2010/main" val="40540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 important to growers but shows the direction of travel</a:t>
            </a:r>
          </a:p>
          <a:p>
            <a:r>
              <a:rPr lang="en-GB" dirty="0"/>
              <a:t>National Grid Future Energy Scenarios show how heating could be </a:t>
            </a:r>
            <a:r>
              <a:rPr lang="en-GB" dirty="0" err="1"/>
              <a:t>electricfied</a:t>
            </a:r>
            <a:endParaRPr lang="en-GB" dirty="0"/>
          </a:p>
          <a:p>
            <a:r>
              <a:rPr lang="en-GB" dirty="0"/>
              <a:t>Gas is only as big as Solar</a:t>
            </a:r>
          </a:p>
          <a:p>
            <a:r>
              <a:rPr lang="en-GB" dirty="0"/>
              <a:t>Additional 3 GW of wind power suggested</a:t>
            </a:r>
          </a:p>
          <a:p>
            <a:endParaRPr lang="en-GB" dirty="0"/>
          </a:p>
        </p:txBody>
      </p:sp>
      <p:sp>
        <p:nvSpPr>
          <p:cNvPr id="4" name="Slide Number Placeholder 3"/>
          <p:cNvSpPr>
            <a:spLocks noGrp="1"/>
          </p:cNvSpPr>
          <p:nvPr>
            <p:ph type="sldNum" sz="quarter" idx="5"/>
          </p:nvPr>
        </p:nvSpPr>
        <p:spPr/>
        <p:txBody>
          <a:bodyPr/>
          <a:lstStyle/>
          <a:p>
            <a:fld id="{9B627996-8B2F-4884-861D-66E73F7E4CA7}" type="slidenum">
              <a:rPr lang="en-GB" smtClean="0"/>
              <a:t>12</a:t>
            </a:fld>
            <a:endParaRPr lang="en-GB" dirty="0"/>
          </a:p>
        </p:txBody>
      </p:sp>
    </p:spTree>
    <p:extLst>
      <p:ext uri="{BB962C8B-B14F-4D97-AF65-F5344CB8AC3E}">
        <p14:creationId xmlns:p14="http://schemas.microsoft.com/office/powerpoint/2010/main" val="154445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 understand the reason for the drive to heat pumps</a:t>
            </a:r>
          </a:p>
          <a:p>
            <a:r>
              <a:rPr lang="en-GB" dirty="0"/>
              <a:t>Carbon savings are huge (it’s solar energy after all)</a:t>
            </a:r>
          </a:p>
          <a:p>
            <a:r>
              <a:rPr lang="en-GB" dirty="0"/>
              <a:t>We may have to compromise on temperatures</a:t>
            </a:r>
          </a:p>
        </p:txBody>
      </p:sp>
      <p:sp>
        <p:nvSpPr>
          <p:cNvPr id="4" name="Slide Number Placeholder 3"/>
          <p:cNvSpPr>
            <a:spLocks noGrp="1"/>
          </p:cNvSpPr>
          <p:nvPr>
            <p:ph type="sldNum" sz="quarter" idx="5"/>
          </p:nvPr>
        </p:nvSpPr>
        <p:spPr/>
        <p:txBody>
          <a:bodyPr/>
          <a:lstStyle/>
          <a:p>
            <a:fld id="{9B627996-8B2F-4884-861D-66E73F7E4CA7}" type="slidenum">
              <a:rPr lang="en-GB" smtClean="0"/>
              <a:t>15</a:t>
            </a:fld>
            <a:endParaRPr lang="en-GB" dirty="0"/>
          </a:p>
        </p:txBody>
      </p:sp>
    </p:spTree>
    <p:extLst>
      <p:ext uri="{BB962C8B-B14F-4D97-AF65-F5344CB8AC3E}">
        <p14:creationId xmlns:p14="http://schemas.microsoft.com/office/powerpoint/2010/main" val="382778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https://ahdb.org.uk/growsave-budget-news </a:t>
            </a:r>
          </a:p>
          <a:p>
            <a:r>
              <a:rPr lang="en-GB" dirty="0"/>
              <a:t>The positives are more numerous than the negatives BUT their likely impact is smaller</a:t>
            </a:r>
          </a:p>
          <a:p>
            <a:r>
              <a:rPr lang="en-GB" dirty="0"/>
              <a:t>Trajectory was set pre </a:t>
            </a:r>
            <a:r>
              <a:rPr lang="en-GB" dirty="0" err="1"/>
              <a:t>Covid</a:t>
            </a:r>
            <a:endParaRPr lang="en-GB" dirty="0"/>
          </a:p>
        </p:txBody>
      </p:sp>
      <p:sp>
        <p:nvSpPr>
          <p:cNvPr id="4" name="Slide Number Placeholder 3"/>
          <p:cNvSpPr>
            <a:spLocks noGrp="1"/>
          </p:cNvSpPr>
          <p:nvPr>
            <p:ph type="sldNum" sz="quarter" idx="5"/>
          </p:nvPr>
        </p:nvSpPr>
        <p:spPr/>
        <p:txBody>
          <a:bodyPr/>
          <a:lstStyle/>
          <a:p>
            <a:fld id="{9B627996-8B2F-4884-861D-66E73F7E4CA7}" type="slidenum">
              <a:rPr lang="en-GB" smtClean="0"/>
              <a:t>17</a:t>
            </a:fld>
            <a:endParaRPr lang="en-GB" dirty="0"/>
          </a:p>
        </p:txBody>
      </p:sp>
    </p:spTree>
    <p:extLst>
      <p:ext uri="{BB962C8B-B14F-4D97-AF65-F5344CB8AC3E}">
        <p14:creationId xmlns:p14="http://schemas.microsoft.com/office/powerpoint/2010/main" val="57436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 understand the reason for the drive to heat pumps</a:t>
            </a:r>
          </a:p>
          <a:p>
            <a:r>
              <a:rPr lang="en-GB" dirty="0"/>
              <a:t>Carbon savings are huge (it’s solar energy after all)</a:t>
            </a:r>
          </a:p>
          <a:p>
            <a:r>
              <a:rPr lang="en-GB" dirty="0"/>
              <a:t>We may have to compromise on temperatures</a:t>
            </a:r>
          </a:p>
        </p:txBody>
      </p:sp>
      <p:sp>
        <p:nvSpPr>
          <p:cNvPr id="4" name="Slide Number Placeholder 3"/>
          <p:cNvSpPr>
            <a:spLocks noGrp="1"/>
          </p:cNvSpPr>
          <p:nvPr>
            <p:ph type="sldNum" sz="quarter" idx="5"/>
          </p:nvPr>
        </p:nvSpPr>
        <p:spPr/>
        <p:txBody>
          <a:bodyPr/>
          <a:lstStyle/>
          <a:p>
            <a:fld id="{9B627996-8B2F-4884-861D-66E73F7E4CA7}" type="slidenum">
              <a:rPr lang="en-GB" smtClean="0"/>
              <a:t>19</a:t>
            </a:fld>
            <a:endParaRPr lang="en-GB" dirty="0"/>
          </a:p>
        </p:txBody>
      </p:sp>
    </p:spTree>
    <p:extLst>
      <p:ext uri="{BB962C8B-B14F-4D97-AF65-F5344CB8AC3E}">
        <p14:creationId xmlns:p14="http://schemas.microsoft.com/office/powerpoint/2010/main" val="186433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Covid</a:t>
            </a:r>
            <a:r>
              <a:rPr lang="en-GB" dirty="0"/>
              <a:t> didn’t really change this but gave it a platform</a:t>
            </a:r>
          </a:p>
          <a:p>
            <a:r>
              <a:rPr lang="en-GB" dirty="0"/>
              <a:t>We’re not just interested in reducing emissions but removing carbon too – essential for Net Zero</a:t>
            </a:r>
          </a:p>
          <a:p>
            <a:r>
              <a:rPr lang="en-GB" dirty="0"/>
              <a:t>Hydrogen in the gas network…less CO2 for enrichment</a:t>
            </a:r>
          </a:p>
          <a:p>
            <a:endParaRPr lang="en-GB" dirty="0"/>
          </a:p>
          <a:p>
            <a:r>
              <a:rPr lang="en-GB" dirty="0"/>
              <a:t>https://www.gov.uk/government/news/pm-commits-350-million-to-fuel-green-recovery</a:t>
            </a:r>
          </a:p>
          <a:p>
            <a:r>
              <a:rPr lang="en-GB" dirty="0"/>
              <a:t>https://www.drax.com/about-us/our-projects/bioenergy-carbon-capture-use-and-storage-beccs/</a:t>
            </a:r>
          </a:p>
          <a:p>
            <a:endParaRPr lang="en-GB" dirty="0"/>
          </a:p>
          <a:p>
            <a:endParaRPr lang="en-GB" dirty="0"/>
          </a:p>
        </p:txBody>
      </p:sp>
      <p:sp>
        <p:nvSpPr>
          <p:cNvPr id="4" name="Slide Number Placeholder 3"/>
          <p:cNvSpPr>
            <a:spLocks noGrp="1"/>
          </p:cNvSpPr>
          <p:nvPr>
            <p:ph type="sldNum" sz="quarter" idx="5"/>
          </p:nvPr>
        </p:nvSpPr>
        <p:spPr/>
        <p:txBody>
          <a:bodyPr/>
          <a:lstStyle/>
          <a:p>
            <a:fld id="{9B627996-8B2F-4884-861D-66E73F7E4CA7}" type="slidenum">
              <a:rPr lang="en-GB" smtClean="0"/>
              <a:t>20</a:t>
            </a:fld>
            <a:endParaRPr lang="en-GB" dirty="0"/>
          </a:p>
        </p:txBody>
      </p:sp>
    </p:spTree>
    <p:extLst>
      <p:ext uri="{BB962C8B-B14F-4D97-AF65-F5344CB8AC3E}">
        <p14:creationId xmlns:p14="http://schemas.microsoft.com/office/powerpoint/2010/main" val="154760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7987" y="333376"/>
            <a:ext cx="11376025" cy="1169988"/>
          </a:xfrm>
        </p:spPr>
        <p:txBody>
          <a:bodyPr anchor="ctr" anchorCtr="0">
            <a:normAutofit/>
          </a:bodyPr>
          <a:lstStyle>
            <a:lvl1pPr>
              <a:defRPr sz="3800" b="0" i="0">
                <a:latin typeface="Ubuntu" charset="0"/>
                <a:ea typeface="Ubuntu" charset="0"/>
                <a:cs typeface="Ubuntu" charset="0"/>
              </a:defRPr>
            </a:lvl1pPr>
          </a:lstStyle>
          <a:p>
            <a:r>
              <a:rPr lang="en-US"/>
              <a:t>Click to edit Master title style</a:t>
            </a:r>
            <a:endParaRPr lang="en-GB" dirty="0"/>
          </a:p>
        </p:txBody>
      </p:sp>
      <p:sp>
        <p:nvSpPr>
          <p:cNvPr id="3" name="Content Placeholder 2"/>
          <p:cNvSpPr>
            <a:spLocks noGrp="1"/>
          </p:cNvSpPr>
          <p:nvPr>
            <p:ph idx="1"/>
          </p:nvPr>
        </p:nvSpPr>
        <p:spPr>
          <a:xfrm>
            <a:off x="407987" y="1628775"/>
            <a:ext cx="11376025" cy="4895850"/>
          </a:xfrm>
        </p:spPr>
        <p:txBody>
          <a:bodyPr/>
          <a:lstStyle>
            <a:lvl1pPr marL="228600" indent="-228600">
              <a:lnSpc>
                <a:spcPct val="100000"/>
              </a:lnSpc>
              <a:spcBef>
                <a:spcPts val="1200"/>
              </a:spcBef>
              <a:spcAft>
                <a:spcPts val="0"/>
              </a:spcAft>
              <a:buClr>
                <a:schemeClr val="tx2"/>
              </a:buClr>
              <a:buFont typeface="Arial" charset="0"/>
              <a:buChar char="•"/>
              <a:defRPr>
                <a:solidFill>
                  <a:srgbClr val="575756"/>
                </a:solidFill>
              </a:defRPr>
            </a:lvl1pPr>
            <a:lvl2pPr marL="685800" indent="-228600">
              <a:lnSpc>
                <a:spcPct val="100000"/>
              </a:lnSpc>
              <a:spcBef>
                <a:spcPts val="1200"/>
              </a:spcBef>
              <a:spcAft>
                <a:spcPts val="0"/>
              </a:spcAft>
              <a:buClr>
                <a:schemeClr val="tx2"/>
              </a:buClr>
              <a:buFont typeface="Arial" charset="0"/>
              <a:buChar char="•"/>
              <a:defRPr>
                <a:solidFill>
                  <a:srgbClr val="575756"/>
                </a:solidFill>
              </a:defRPr>
            </a:lvl2pPr>
            <a:lvl3pPr marL="1143000" indent="-228600">
              <a:lnSpc>
                <a:spcPct val="100000"/>
              </a:lnSpc>
              <a:spcBef>
                <a:spcPts val="1200"/>
              </a:spcBef>
              <a:spcAft>
                <a:spcPts val="0"/>
              </a:spcAft>
              <a:buClr>
                <a:schemeClr val="tx2"/>
              </a:buClr>
              <a:buFont typeface="Arial" charset="0"/>
              <a:buChar char="•"/>
              <a:defRPr>
                <a:solidFill>
                  <a:srgbClr val="575756"/>
                </a:solidFill>
              </a:defRPr>
            </a:lvl3pPr>
            <a:lvl4pPr marL="1600200" indent="-228600">
              <a:lnSpc>
                <a:spcPct val="100000"/>
              </a:lnSpc>
              <a:spcBef>
                <a:spcPts val="1200"/>
              </a:spcBef>
              <a:spcAft>
                <a:spcPts val="0"/>
              </a:spcAft>
              <a:buClr>
                <a:schemeClr val="tx2"/>
              </a:buClr>
              <a:buFont typeface="Arial" charset="0"/>
              <a:buChar char="•"/>
              <a:defRPr>
                <a:solidFill>
                  <a:srgbClr val="575756"/>
                </a:solidFill>
              </a:defRPr>
            </a:lvl4pPr>
            <a:lvl5pPr marL="2057400" indent="-228600">
              <a:lnSpc>
                <a:spcPct val="100000"/>
              </a:lnSpc>
              <a:spcBef>
                <a:spcPts val="1200"/>
              </a:spcBef>
              <a:spcAft>
                <a:spcPts val="0"/>
              </a:spcAft>
              <a:buClr>
                <a:schemeClr val="tx2"/>
              </a:buClr>
              <a:buFont typeface="Arial" charset="0"/>
              <a:buChar char="•"/>
              <a:defRPr>
                <a:solidFill>
                  <a:srgbClr val="57575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249292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iry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865" y="5461395"/>
            <a:ext cx="560590" cy="881573"/>
          </a:xfrm>
          <a:prstGeom prst="rect">
            <a:avLst/>
          </a:prstGeom>
        </p:spPr>
      </p:pic>
    </p:spTree>
    <p:extLst>
      <p:ext uri="{BB962C8B-B14F-4D97-AF65-F5344CB8AC3E}">
        <p14:creationId xmlns:p14="http://schemas.microsoft.com/office/powerpoint/2010/main" val="2685948655"/>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iry Section Header - WELSH">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6868" y="5419725"/>
            <a:ext cx="965200" cy="965200"/>
          </a:xfrm>
          <a:prstGeom prst="rect">
            <a:avLst/>
          </a:prstGeom>
        </p:spPr>
      </p:pic>
    </p:spTree>
    <p:extLst>
      <p:ext uri="{BB962C8B-B14F-4D97-AF65-F5344CB8AC3E}">
        <p14:creationId xmlns:p14="http://schemas.microsoft.com/office/powerpoint/2010/main" val="1491745856"/>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k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5495362"/>
            <a:ext cx="1304802" cy="1058754"/>
          </a:xfrm>
          <a:prstGeom prst="rect">
            <a:avLst/>
          </a:prstGeom>
        </p:spPr>
      </p:pic>
    </p:spTree>
    <p:extLst>
      <p:ext uri="{BB962C8B-B14F-4D97-AF65-F5344CB8AC3E}">
        <p14:creationId xmlns:p14="http://schemas.microsoft.com/office/powerpoint/2010/main" val="3932774772"/>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ticultu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5613" y="5105963"/>
            <a:ext cx="1271587" cy="1442342"/>
          </a:xfrm>
          <a:prstGeom prst="rect">
            <a:avLst/>
          </a:prstGeom>
        </p:spPr>
      </p:pic>
    </p:spTree>
    <p:extLst>
      <p:ext uri="{BB962C8B-B14F-4D97-AF65-F5344CB8AC3E}">
        <p14:creationId xmlns:p14="http://schemas.microsoft.com/office/powerpoint/2010/main" val="2798655358"/>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tatoes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4493" y="5514975"/>
            <a:ext cx="1285372" cy="1042988"/>
          </a:xfrm>
          <a:prstGeom prst="rect">
            <a:avLst/>
          </a:prstGeom>
        </p:spPr>
      </p:pic>
    </p:spTree>
    <p:extLst>
      <p:ext uri="{BB962C8B-B14F-4D97-AF65-F5344CB8AC3E}">
        <p14:creationId xmlns:p14="http://schemas.microsoft.com/office/powerpoint/2010/main" val="3207973395"/>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ef and Lamb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6792" y="5459923"/>
            <a:ext cx="1394305" cy="1131378"/>
          </a:xfrm>
          <a:prstGeom prst="rect">
            <a:avLst/>
          </a:prstGeom>
        </p:spPr>
      </p:pic>
    </p:spTree>
    <p:extLst>
      <p:ext uri="{BB962C8B-B14F-4D97-AF65-F5344CB8AC3E}">
        <p14:creationId xmlns:p14="http://schemas.microsoft.com/office/powerpoint/2010/main" val="1847020934"/>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ross Sector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363348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Sectors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1297" y="5273630"/>
            <a:ext cx="1842516" cy="129452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3880" y="5461395"/>
            <a:ext cx="560590" cy="88157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5654" y="5495362"/>
            <a:ext cx="1304802" cy="1058754"/>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09312" y="5105963"/>
            <a:ext cx="1271587" cy="1442342"/>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23508" y="5534348"/>
            <a:ext cx="1244286" cy="100965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9459" y="5452174"/>
            <a:ext cx="1394305" cy="1131378"/>
          </a:xfrm>
          <a:prstGeom prst="rect">
            <a:avLst/>
          </a:prstGeom>
        </p:spPr>
      </p:pic>
    </p:spTree>
    <p:extLst>
      <p:ext uri="{BB962C8B-B14F-4D97-AF65-F5344CB8AC3E}">
        <p14:creationId xmlns:p14="http://schemas.microsoft.com/office/powerpoint/2010/main" val="704927771"/>
      </p:ext>
    </p:extLst>
  </p:cSld>
  <p:clrMapOvr>
    <a:masterClrMapping/>
  </p:clrMapOvr>
  <p:extLst>
    <p:ext uri="{DCECCB84-F9BA-43D5-87BE-67443E8EF086}">
      <p15:sldGuideLst xmlns:p15="http://schemas.microsoft.com/office/powerpoint/2012/main">
        <p15:guide id="1" orient="horz" pos="3932">
          <p15:clr>
            <a:srgbClr val="FBAE40"/>
          </p15:clr>
        </p15:guide>
        <p15:guide id="2" orient="horz" pos="39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07988" y="1628776"/>
            <a:ext cx="5586412" cy="489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599" y="1628776"/>
            <a:ext cx="5586413" cy="4895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2715040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9" y="333377"/>
            <a:ext cx="11376024" cy="1169986"/>
          </a:xfrm>
        </p:spPr>
        <p:txBody>
          <a:bodyPr anchor="ctr"/>
          <a:lstStyle/>
          <a:p>
            <a:r>
              <a:rPr lang="en-US"/>
              <a:t>Click to edit Master title style</a:t>
            </a:r>
            <a:endParaRPr lang="en-GB" dirty="0"/>
          </a:p>
        </p:txBody>
      </p:sp>
      <p:sp>
        <p:nvSpPr>
          <p:cNvPr id="3" name="Text Placeholder 2"/>
          <p:cNvSpPr>
            <a:spLocks noGrp="1"/>
          </p:cNvSpPr>
          <p:nvPr>
            <p:ph type="body" idx="1"/>
          </p:nvPr>
        </p:nvSpPr>
        <p:spPr>
          <a:xfrm>
            <a:off x="407988" y="1628775"/>
            <a:ext cx="55906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07988" y="2505075"/>
            <a:ext cx="5590646"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28775"/>
            <a:ext cx="56118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1813"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638137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1377218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D7F07E-1F0C-4B41-8FE3-34751EBF3D77}" type="slidenum">
              <a:rPr lang="en-GB" smtClean="0"/>
              <a:t>‹#›</a:t>
            </a:fld>
            <a:endParaRPr lang="en-GB" dirty="0"/>
          </a:p>
        </p:txBody>
      </p:sp>
    </p:spTree>
    <p:extLst>
      <p:ext uri="{BB962C8B-B14F-4D97-AF65-F5344CB8AC3E}">
        <p14:creationId xmlns:p14="http://schemas.microsoft.com/office/powerpoint/2010/main" val="8964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Image and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r>
              <a:rPr lang="en-US" dirty="0"/>
              <a:t>Click icon to add picture</a:t>
            </a:r>
          </a:p>
        </p:txBody>
      </p:sp>
      <p:sp>
        <p:nvSpPr>
          <p:cNvPr id="8" name="Text Placeholder 7"/>
          <p:cNvSpPr>
            <a:spLocks noGrp="1"/>
          </p:cNvSpPr>
          <p:nvPr>
            <p:ph type="body" sz="quarter" idx="11"/>
          </p:nvPr>
        </p:nvSpPr>
        <p:spPr>
          <a:xfrm>
            <a:off x="407988" y="333375"/>
            <a:ext cx="11376025" cy="6191250"/>
          </a:xfrm>
          <a:effectLst>
            <a:outerShdw blurRad="50800" dist="76200" dir="2700000" algn="tl" rotWithShape="0">
              <a:prstClr val="black">
                <a:alpha val="40000"/>
              </a:prstClr>
            </a:outerShdw>
          </a:effectLst>
        </p:spPr>
        <p:txBody>
          <a:bodyPr anchor="ctr">
            <a:normAutofit/>
          </a:bodyPr>
          <a:lstStyle>
            <a:lvl1pPr marL="0" indent="0" algn="ctr">
              <a:buNone/>
              <a:defRPr sz="4400" b="1">
                <a:solidFill>
                  <a:schemeClr val="bg1"/>
                </a:solidFill>
                <a:latin typeface="Ubuntu" charset="0"/>
                <a:ea typeface="Ubuntu" charset="0"/>
                <a:cs typeface="Ubuntu" charset="0"/>
              </a:defRPr>
            </a:lvl1pPr>
            <a:lvl2pPr marL="457200" indent="0" algn="ctr">
              <a:buNone/>
              <a:defRPr sz="4400" b="1">
                <a:latin typeface="Ubuntu" charset="0"/>
                <a:ea typeface="Ubuntu" charset="0"/>
                <a:cs typeface="Ubuntu" charset="0"/>
              </a:defRPr>
            </a:lvl2pPr>
            <a:lvl3pPr marL="914400" indent="0" algn="ctr">
              <a:buNone/>
              <a:defRPr sz="4400" b="1">
                <a:latin typeface="Ubuntu" charset="0"/>
                <a:ea typeface="Ubuntu" charset="0"/>
                <a:cs typeface="Ubuntu" charset="0"/>
              </a:defRPr>
            </a:lvl3pPr>
            <a:lvl4pPr marL="1371600" indent="0" algn="ctr">
              <a:buNone/>
              <a:defRPr sz="4400" b="1">
                <a:latin typeface="Ubuntu" charset="0"/>
                <a:ea typeface="Ubuntu" charset="0"/>
                <a:cs typeface="Ubuntu" charset="0"/>
              </a:defRPr>
            </a:lvl4pPr>
            <a:lvl5pPr marL="1828800" indent="0" algn="ctr">
              <a:buNone/>
              <a:defRPr sz="4400" b="1">
                <a:latin typeface="Ubuntu" charset="0"/>
                <a:ea typeface="Ubuntu" charset="0"/>
                <a:cs typeface="Ubuntu" charset="0"/>
              </a:defRPr>
            </a:lvl5pPr>
          </a:lstStyle>
          <a:p>
            <a:pPr lvl="0"/>
            <a:r>
              <a:rPr lang="en-US"/>
              <a:t>Edit Master text styles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ticulture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07987" y="6524625"/>
            <a:ext cx="863477" cy="196851"/>
          </a:xfrm>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a:xfrm>
            <a:off x="2002905" y="6524625"/>
            <a:ext cx="3384376" cy="196851"/>
          </a:xfrm>
        </p:spPr>
        <p:txBody>
          <a:bodyPr/>
          <a:lstStyle>
            <a:lvl1pPr algn="l">
              <a:defRPr>
                <a:solidFill>
                  <a:schemeClr val="bg1"/>
                </a:solidFill>
              </a:defRPr>
            </a:lvl1pPr>
          </a:lstStyle>
          <a:p>
            <a:endParaRPr lang="en-GB" dirty="0"/>
          </a:p>
        </p:txBody>
      </p:sp>
      <p:sp>
        <p:nvSpPr>
          <p:cNvPr id="6" name="Slide Number Placeholder 5"/>
          <p:cNvSpPr>
            <a:spLocks noGrp="1"/>
          </p:cNvSpPr>
          <p:nvPr>
            <p:ph type="sldNum" sz="quarter" idx="12"/>
          </p:nvPr>
        </p:nvSpPr>
        <p:spPr>
          <a:xfrm>
            <a:off x="6383338" y="6524625"/>
            <a:ext cx="576064" cy="196851"/>
          </a:xfrm>
        </p:spPr>
        <p:txBody>
          <a:bodyPr/>
          <a:lstStyle>
            <a:lvl1pPr algn="l">
              <a:defRPr>
                <a:solidFill>
                  <a:schemeClr val="bg1"/>
                </a:solidFill>
              </a:defRPr>
            </a:lvl1pPr>
          </a:lstStyle>
          <a:p>
            <a:fld id="{75E8BF78-49A5-43E6-9013-6A06DB42FC09}" type="slidenum">
              <a:rPr lang="en-GB" smtClean="0"/>
              <a:pPr/>
              <a:t>‹#›</a:t>
            </a:fld>
            <a:endParaRPr lang="en-GB" dirty="0"/>
          </a:p>
        </p:txBody>
      </p:sp>
      <p:sp>
        <p:nvSpPr>
          <p:cNvPr id="7" name="Title 1"/>
          <p:cNvSpPr>
            <a:spLocks noGrp="1"/>
          </p:cNvSpPr>
          <p:nvPr>
            <p:ph type="ctrTitle"/>
          </p:nvPr>
        </p:nvSpPr>
        <p:spPr>
          <a:xfrm>
            <a:off x="407987" y="2999214"/>
            <a:ext cx="11376025" cy="1725930"/>
          </a:xfrm>
          <a:prstGeom prst="rect">
            <a:avLst/>
          </a:prstGeom>
          <a:effectLst>
            <a:outerShdw blurRad="50800" dist="76200" dir="2700000" algn="tl" rotWithShape="0">
              <a:prstClr val="black">
                <a:alpha val="40000"/>
              </a:prstClr>
            </a:outerShdw>
          </a:effectLst>
        </p:spPr>
        <p:txBody>
          <a:bodyPr anchor="b">
            <a:noAutofit/>
          </a:bodyPr>
          <a:lstStyle>
            <a:lvl1pPr algn="l">
              <a:defRPr sz="4800" b="0" i="0">
                <a:solidFill>
                  <a:schemeClr val="bg1"/>
                </a:solidFill>
                <a:latin typeface="Ubuntu Medium" charset="0"/>
                <a:ea typeface="Ubuntu Medium" charset="0"/>
                <a:cs typeface="Ubuntu Medium" charset="0"/>
              </a:defRPr>
            </a:lvl1pPr>
          </a:lstStyle>
          <a:p>
            <a:r>
              <a:rPr lang="en-US" dirty="0"/>
              <a:t>Click to edit Master title style</a:t>
            </a:r>
          </a:p>
        </p:txBody>
      </p:sp>
      <p:sp>
        <p:nvSpPr>
          <p:cNvPr id="9" name="Subtitle 2"/>
          <p:cNvSpPr>
            <a:spLocks noGrp="1"/>
          </p:cNvSpPr>
          <p:nvPr>
            <p:ph type="subTitle" idx="1"/>
          </p:nvPr>
        </p:nvSpPr>
        <p:spPr>
          <a:xfrm>
            <a:off x="407988" y="4941169"/>
            <a:ext cx="11376024" cy="1583456"/>
          </a:xfrm>
          <a:prstGeom prst="rect">
            <a:avLst/>
          </a:prstGeom>
          <a:effectLst>
            <a:outerShdw blurRad="50800" dist="76200" dir="2700000" algn="tl" rotWithShape="0">
              <a:prstClr val="black">
                <a:alpha val="40000"/>
              </a:prstClr>
            </a:outerShdw>
          </a:effectLst>
        </p:spPr>
        <p:txBody>
          <a:bodyPr anchor="t">
            <a:normAutofit/>
          </a:bodyPr>
          <a:lstStyle>
            <a:lvl1pPr marL="0" indent="0" algn="l">
              <a:buNone/>
              <a:defRPr sz="24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6"/>
          </p:nvPr>
        </p:nvSpPr>
        <p:spPr>
          <a:xfrm>
            <a:off x="415288" y="2602064"/>
            <a:ext cx="6696075" cy="433388"/>
          </a:xfrm>
          <a:prstGeom prst="rect">
            <a:avLst/>
          </a:prstGeom>
          <a:effectLst>
            <a:outerShdw blurRad="50800" dist="76200" dir="2700000" algn="tl" rotWithShape="0">
              <a:prstClr val="black">
                <a:alpha val="40000"/>
              </a:prstClr>
            </a:outerShdw>
          </a:effectLst>
        </p:spPr>
        <p:txBody>
          <a:bodyPr>
            <a:noAutofit/>
          </a:bodyPr>
          <a:lstStyle>
            <a:lvl1pPr marL="0" indent="0">
              <a:buNone/>
              <a:defRPr sz="2400" b="0" i="0">
                <a:solidFill>
                  <a:schemeClr val="bg1"/>
                </a:solidFill>
                <a:latin typeface="Ubuntu Light" charset="0"/>
                <a:ea typeface="Ubuntu Light" charset="0"/>
                <a:cs typeface="Ubuntu Light" charset="0"/>
              </a:defRPr>
            </a:lvl1pPr>
            <a:lvl2pPr>
              <a:defRPr sz="1800">
                <a:latin typeface="Ubuntu" charset="0"/>
                <a:ea typeface="Ubuntu" charset="0"/>
                <a:cs typeface="Ubuntu" charset="0"/>
              </a:defRPr>
            </a:lvl2pPr>
            <a:lvl3pPr>
              <a:defRPr sz="1600">
                <a:latin typeface="Ubuntu" charset="0"/>
                <a:ea typeface="Ubuntu" charset="0"/>
                <a:cs typeface="Ubuntu" charset="0"/>
              </a:defRPr>
            </a:lvl3pPr>
            <a:lvl4pPr>
              <a:defRPr sz="1400">
                <a:latin typeface="Ubuntu" charset="0"/>
                <a:ea typeface="Ubuntu" charset="0"/>
                <a:cs typeface="Ubuntu" charset="0"/>
              </a:defRPr>
            </a:lvl4pPr>
            <a:lvl5pPr>
              <a:defRPr sz="1400">
                <a:latin typeface="Ubuntu" charset="0"/>
                <a:ea typeface="Ubuntu" charset="0"/>
                <a:cs typeface="Ubuntu" charset="0"/>
              </a:defRPr>
            </a:lvl5pPr>
          </a:lstStyle>
          <a:p>
            <a:pPr lvl="0"/>
            <a:r>
              <a:rPr lang="en-US" dirty="0"/>
              <a:t>Click to edit Master text styles</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4904" r="3564"/>
          <a:stretch/>
        </p:blipFill>
        <p:spPr>
          <a:xfrm>
            <a:off x="0" y="5638802"/>
            <a:ext cx="12192000" cy="126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ticultu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5613" y="5105963"/>
            <a:ext cx="1271587" cy="14423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reals and Oilseeds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8" y="1628775"/>
            <a:ext cx="11376025" cy="2160265"/>
          </a:xfrm>
          <a:prstGeom prst="rect">
            <a:avLst/>
          </a:prstGeo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407988" y="3861048"/>
            <a:ext cx="11376025" cy="2228603"/>
          </a:xfrm>
          <a:prstGeom prst="rect">
            <a:avLst/>
          </a:prstGeom>
        </p:spPr>
        <p:txBody>
          <a:bodyPr/>
          <a:lstStyle>
            <a:lvl1pPr marL="0" indent="0">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D7F07E-1F0C-4B41-8FE3-34751EBF3D77}"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491" y="5367339"/>
            <a:ext cx="1667515" cy="1171574"/>
          </a:xfrm>
          <a:prstGeom prst="rect">
            <a:avLst/>
          </a:prstGeom>
        </p:spPr>
      </p:pic>
    </p:spTree>
    <p:extLst>
      <p:ext uri="{BB962C8B-B14F-4D97-AF65-F5344CB8AC3E}">
        <p14:creationId xmlns:p14="http://schemas.microsoft.com/office/powerpoint/2010/main" val="1350284851"/>
      </p:ext>
    </p:extLst>
  </p:cSld>
  <p:clrMapOvr>
    <a:masterClrMapping/>
  </p:clrMapOvr>
  <p:extLst>
    <p:ext uri="{DCECCB84-F9BA-43D5-87BE-67443E8EF086}">
      <p15:sldGuideLst xmlns:p15="http://schemas.microsoft.com/office/powerpoint/2012/main">
        <p15:guide id="1"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4.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994" y="176086"/>
            <a:ext cx="11376024" cy="116998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97154" y="1401536"/>
            <a:ext cx="11376025" cy="51122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07987" y="6524625"/>
            <a:ext cx="1295525"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5" name="Footer Placeholder 4"/>
          <p:cNvSpPr>
            <a:spLocks noGrp="1"/>
          </p:cNvSpPr>
          <p:nvPr>
            <p:ph type="ftr" sz="quarter" idx="3"/>
          </p:nvPr>
        </p:nvSpPr>
        <p:spPr>
          <a:xfrm>
            <a:off x="1991544" y="6524625"/>
            <a:ext cx="4114800"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6" name="Slide Number Placeholder 5"/>
          <p:cNvSpPr>
            <a:spLocks noGrp="1"/>
          </p:cNvSpPr>
          <p:nvPr>
            <p:ph type="sldNum" sz="quarter" idx="4"/>
          </p:nvPr>
        </p:nvSpPr>
        <p:spPr>
          <a:xfrm>
            <a:off x="6394376" y="6524625"/>
            <a:ext cx="2743200" cy="196851"/>
          </a:xfrm>
          <a:prstGeom prst="rect">
            <a:avLst/>
          </a:prstGeom>
        </p:spPr>
        <p:txBody>
          <a:bodyPr vert="horz" lIns="91440" tIns="45720" rIns="91440" bIns="45720" rtlCol="0" anchor="t"/>
          <a:lstStyle>
            <a:lvl1pPr algn="l">
              <a:defRPr sz="1100">
                <a:solidFill>
                  <a:srgbClr val="575756"/>
                </a:solidFill>
              </a:defRPr>
            </a:lvl1pPr>
          </a:lstStyle>
          <a:p>
            <a:fld id="{75E8BF78-49A5-43E6-9013-6A06DB42FC09}" type="slidenum">
              <a:rPr lang="en-GB" smtClean="0"/>
              <a:pPr/>
              <a:t>‹#›</a:t>
            </a:fld>
            <a:endParaRPr lang="en-GB" dirty="0"/>
          </a:p>
        </p:txBody>
      </p:sp>
      <p:pic>
        <p:nvPicPr>
          <p:cNvPr id="7" name="Picture 6"/>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10951706" y="333375"/>
            <a:ext cx="832307" cy="360000"/>
          </a:xfrm>
          <a:prstGeom prst="rect">
            <a:avLst/>
          </a:prstGeom>
        </p:spPr>
      </p:pic>
      <p:sp>
        <p:nvSpPr>
          <p:cNvPr id="9" name="TextBox 8">
            <a:extLst>
              <a:ext uri="{FF2B5EF4-FFF2-40B4-BE49-F238E27FC236}">
                <a16:creationId xmlns:a16="http://schemas.microsoft.com/office/drawing/2014/main" id="{FC8F39BC-3E62-411C-B6E4-3B56A3189F3A}"/>
              </a:ext>
            </a:extLst>
          </p:cNvPr>
          <p:cNvSpPr txBox="1"/>
          <p:nvPr userDrawn="1"/>
        </p:nvSpPr>
        <p:spPr>
          <a:xfrm>
            <a:off x="-10833" y="6469161"/>
            <a:ext cx="12192000" cy="307777"/>
          </a:xfrm>
          <a:prstGeom prst="rect">
            <a:avLst/>
          </a:prstGeom>
          <a:noFill/>
        </p:spPr>
        <p:txBody>
          <a:bodyPr wrap="square" rtlCol="0">
            <a:spAutoFit/>
          </a:bodyPr>
          <a:lstStyle/>
          <a:p>
            <a:pPr algn="ctr"/>
            <a:r>
              <a:rPr lang="en-US" sz="1400" dirty="0">
                <a:solidFill>
                  <a:schemeClr val="bg1">
                    <a:lumMod val="65000"/>
                  </a:schemeClr>
                </a:solidFill>
                <a:latin typeface="Arial" charset="0"/>
                <a:ea typeface="Arial" charset="0"/>
                <a:cs typeface="Arial" charset="0"/>
              </a:rPr>
              <a:t>© Agriculture and Horticulture Development Board 2021 | All Rights Reserved</a:t>
            </a:r>
          </a:p>
        </p:txBody>
      </p:sp>
      <p:pic>
        <p:nvPicPr>
          <p:cNvPr id="11" name="Picture 10" descr="A drawing of a face&#10;&#10;Description automatically generated">
            <a:extLst>
              <a:ext uri="{FF2B5EF4-FFF2-40B4-BE49-F238E27FC236}">
                <a16:creationId xmlns:a16="http://schemas.microsoft.com/office/drawing/2014/main" id="{16531BB5-EEDD-4C39-8455-16F97E75BB39}"/>
              </a:ext>
            </a:extLst>
          </p:cNvPr>
          <p:cNvPicPr>
            <a:picLocks noChangeAspect="1"/>
          </p:cNvPicPr>
          <p:nvPr userDrawn="1"/>
        </p:nvPicPr>
        <p:blipFill>
          <a:blip r:embed="rId9"/>
          <a:stretch>
            <a:fillRect/>
          </a:stretch>
        </p:blipFill>
        <p:spPr>
          <a:xfrm>
            <a:off x="9912424" y="256533"/>
            <a:ext cx="835513" cy="436842"/>
          </a:xfrm>
          <a:prstGeom prst="rect">
            <a:avLst/>
          </a:prstGeom>
        </p:spPr>
      </p:pic>
    </p:spTree>
    <p:extLst>
      <p:ext uri="{BB962C8B-B14F-4D97-AF65-F5344CB8AC3E}">
        <p14:creationId xmlns:p14="http://schemas.microsoft.com/office/powerpoint/2010/main" val="855609890"/>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81"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800" b="0" i="0" strike="noStrike" kern="1200" baseline="0">
          <a:solidFill>
            <a:schemeClr val="tx1"/>
          </a:solidFill>
          <a:latin typeface="Ubuntu" charset="0"/>
          <a:ea typeface="Ubuntu" charset="0"/>
          <a:cs typeface="Ubuntu" charset="0"/>
        </a:defRPr>
      </a:lvl1pPr>
    </p:titleStyle>
    <p:bodyStyle>
      <a:lvl1pPr marL="2286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400" kern="1200">
          <a:solidFill>
            <a:srgbClr val="575756"/>
          </a:solidFill>
          <a:latin typeface="Arial" charset="0"/>
          <a:ea typeface="Arial" charset="0"/>
          <a:cs typeface="Arial" charset="0"/>
        </a:defRPr>
      </a:lvl1pPr>
      <a:lvl2pPr marL="6858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200" kern="1200">
          <a:solidFill>
            <a:srgbClr val="575756"/>
          </a:solidFill>
          <a:latin typeface="Arial" charset="0"/>
          <a:ea typeface="Arial" charset="0"/>
          <a:cs typeface="Arial" charset="0"/>
        </a:defRPr>
      </a:lvl2pPr>
      <a:lvl3pPr marL="11430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000" kern="1200">
          <a:solidFill>
            <a:srgbClr val="575756"/>
          </a:solidFill>
          <a:latin typeface="Arial" charset="0"/>
          <a:ea typeface="Arial" charset="0"/>
          <a:cs typeface="Arial" charset="0"/>
        </a:defRPr>
      </a:lvl3pPr>
      <a:lvl4pPr marL="16002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4pPr>
      <a:lvl5pPr marL="20574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F26B43"/>
          </p15:clr>
        </p15:guide>
        <p15:guide id="2" pos="7423" userDrawn="1">
          <p15:clr>
            <a:srgbClr val="F26B43"/>
          </p15:clr>
        </p15:guide>
        <p15:guide id="3" orient="horz" pos="210" userDrawn="1">
          <p15:clr>
            <a:srgbClr val="F26B43"/>
          </p15:clr>
        </p15:guide>
        <p15:guide id="4" orient="horz" pos="4110" userDrawn="1">
          <p15:clr>
            <a:srgbClr val="F26B43"/>
          </p15:clr>
        </p15:guide>
        <p15:guide id="5" orient="horz" pos="1026" userDrawn="1">
          <p15:clr>
            <a:srgbClr val="F26B43"/>
          </p15:clr>
        </p15:guide>
        <p15:guide id="6" orient="horz" pos="947" userDrawn="1">
          <p15:clr>
            <a:srgbClr val="F26B43"/>
          </p15:clr>
        </p15:guide>
        <p15:guide id="7" orient="horz" pos="3902" userDrawn="1">
          <p15:clr>
            <a:srgbClr val="F26B43"/>
          </p15:clr>
        </p15:guide>
        <p15:guide id="8" orient="horz" pos="40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07987" y="6524625"/>
            <a:ext cx="1295525" cy="196851"/>
          </a:xfrm>
          <a:prstGeom prst="rect">
            <a:avLst/>
          </a:prstGeom>
        </p:spPr>
        <p:txBody>
          <a:bodyPr vert="horz" lIns="91440" tIns="45720" rIns="91440" bIns="45720" rtlCol="0" anchor="t"/>
          <a:lstStyle>
            <a:lvl1pPr algn="l">
              <a:defRPr sz="1100" b="0" i="0">
                <a:solidFill>
                  <a:schemeClr val="bg1"/>
                </a:solidFill>
                <a:latin typeface="Helvetica Neue" charset="0"/>
                <a:ea typeface="Helvetica Neue" charset="0"/>
                <a:cs typeface="Helvetica Neue" charset="0"/>
              </a:defRPr>
            </a:lvl1pPr>
          </a:lstStyle>
          <a:p>
            <a:endParaRPr lang="en-GB" dirty="0"/>
          </a:p>
        </p:txBody>
      </p:sp>
      <p:sp>
        <p:nvSpPr>
          <p:cNvPr id="5" name="Footer Placeholder 4"/>
          <p:cNvSpPr>
            <a:spLocks noGrp="1"/>
          </p:cNvSpPr>
          <p:nvPr>
            <p:ph type="ftr" sz="quarter" idx="3"/>
          </p:nvPr>
        </p:nvSpPr>
        <p:spPr>
          <a:xfrm>
            <a:off x="1991544" y="6524625"/>
            <a:ext cx="4114800" cy="196851"/>
          </a:xfrm>
          <a:prstGeom prst="rect">
            <a:avLst/>
          </a:prstGeom>
        </p:spPr>
        <p:txBody>
          <a:bodyPr vert="horz" lIns="91440" tIns="45720" rIns="91440" bIns="45720" rtlCol="0" anchor="t"/>
          <a:lstStyle>
            <a:lvl1pPr algn="l">
              <a:defRPr sz="1100" b="0" i="0">
                <a:solidFill>
                  <a:schemeClr val="bg1"/>
                </a:solidFill>
                <a:latin typeface="Helvetica Neue" charset="0"/>
                <a:ea typeface="Helvetica Neue" charset="0"/>
                <a:cs typeface="Helvetica Neue" charset="0"/>
              </a:defRPr>
            </a:lvl1pPr>
          </a:lstStyle>
          <a:p>
            <a:endParaRPr lang="en-GB" dirty="0"/>
          </a:p>
        </p:txBody>
      </p:sp>
      <p:sp>
        <p:nvSpPr>
          <p:cNvPr id="6" name="Slide Number Placeholder 5"/>
          <p:cNvSpPr>
            <a:spLocks noGrp="1"/>
          </p:cNvSpPr>
          <p:nvPr>
            <p:ph type="sldNum" sz="quarter" idx="4"/>
          </p:nvPr>
        </p:nvSpPr>
        <p:spPr>
          <a:xfrm>
            <a:off x="6394376" y="6524625"/>
            <a:ext cx="2743200" cy="196851"/>
          </a:xfrm>
          <a:prstGeom prst="rect">
            <a:avLst/>
          </a:prstGeom>
        </p:spPr>
        <p:txBody>
          <a:bodyPr vert="horz" lIns="91440" tIns="45720" rIns="91440" bIns="45720" rtlCol="0" anchor="t"/>
          <a:lstStyle>
            <a:lvl1pPr algn="l">
              <a:defRPr sz="1100" b="0" i="0">
                <a:solidFill>
                  <a:schemeClr val="bg1"/>
                </a:solidFill>
                <a:latin typeface="Helvetica Neue" charset="0"/>
                <a:ea typeface="Helvetica Neue" charset="0"/>
                <a:cs typeface="Helvetica Neue" charset="0"/>
              </a:defRPr>
            </a:lvl1pPr>
          </a:lstStyle>
          <a:p>
            <a:fld id="{75E8BF78-49A5-43E6-9013-6A06DB42FC09}" type="slidenum">
              <a:rPr lang="en-GB" smtClean="0"/>
              <a:pPr/>
              <a:t>‹#›</a:t>
            </a:fld>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6480" y="333375"/>
            <a:ext cx="1367533" cy="591502"/>
          </a:xfrm>
          <a:prstGeom prst="rect">
            <a:avLst/>
          </a:prstGeom>
        </p:spPr>
      </p:pic>
      <p:pic>
        <p:nvPicPr>
          <p:cNvPr id="3" name="Picture 2" descr="A drawing of a face&#10;&#10;Description automatically generated">
            <a:extLst>
              <a:ext uri="{FF2B5EF4-FFF2-40B4-BE49-F238E27FC236}">
                <a16:creationId xmlns:a16="http://schemas.microsoft.com/office/drawing/2014/main" id="{F9479A4D-7761-452B-9D7E-83D06C8C164B}"/>
              </a:ext>
            </a:extLst>
          </p:cNvPr>
          <p:cNvPicPr>
            <a:picLocks noChangeAspect="1"/>
          </p:cNvPicPr>
          <p:nvPr userDrawn="1"/>
        </p:nvPicPr>
        <p:blipFill>
          <a:blip r:embed="rId5"/>
          <a:stretch>
            <a:fillRect/>
          </a:stretch>
        </p:blipFill>
        <p:spPr>
          <a:xfrm>
            <a:off x="8832304" y="211056"/>
            <a:ext cx="1367534" cy="715005"/>
          </a:xfrm>
          <a:prstGeom prst="rect">
            <a:avLst/>
          </a:prstGeom>
        </p:spPr>
      </p:pic>
    </p:spTree>
    <p:extLst>
      <p:ext uri="{BB962C8B-B14F-4D97-AF65-F5344CB8AC3E}">
        <p14:creationId xmlns:p14="http://schemas.microsoft.com/office/powerpoint/2010/main" val="180393565"/>
      </p:ext>
    </p:extLst>
  </p:cSld>
  <p:clrMap bg1="lt1" tx1="dk1" bg2="lt2" tx2="dk2" accent1="accent1" accent2="accent2" accent3="accent3" accent4="accent4" accent5="accent5" accent6="accent6" hlink="hlink" folHlink="folHlink"/>
  <p:sldLayoutIdLst>
    <p:sldLayoutId id="2147483742"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800" b="0" i="0" strike="noStrike" kern="1200" baseline="0">
          <a:solidFill>
            <a:schemeClr val="tx1"/>
          </a:solidFill>
          <a:latin typeface="Ubuntu" charset="0"/>
          <a:ea typeface="Ubuntu" charset="0"/>
          <a:cs typeface="Ubuntu" charset="0"/>
        </a:defRPr>
      </a:lvl1pPr>
    </p:titleStyle>
    <p:bodyStyle>
      <a:lvl1pPr marL="2286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400" kern="1200">
          <a:solidFill>
            <a:srgbClr val="575756"/>
          </a:solidFill>
          <a:latin typeface="Arial" charset="0"/>
          <a:ea typeface="Arial" charset="0"/>
          <a:cs typeface="Arial" charset="0"/>
        </a:defRPr>
      </a:lvl1pPr>
      <a:lvl2pPr marL="6858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200" kern="1200">
          <a:solidFill>
            <a:srgbClr val="575756"/>
          </a:solidFill>
          <a:latin typeface="Arial" charset="0"/>
          <a:ea typeface="Arial" charset="0"/>
          <a:cs typeface="Arial" charset="0"/>
        </a:defRPr>
      </a:lvl2pPr>
      <a:lvl3pPr marL="11430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000" kern="1200">
          <a:solidFill>
            <a:srgbClr val="575756"/>
          </a:solidFill>
          <a:latin typeface="Arial" charset="0"/>
          <a:ea typeface="Arial" charset="0"/>
          <a:cs typeface="Arial" charset="0"/>
        </a:defRPr>
      </a:lvl3pPr>
      <a:lvl4pPr marL="16002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4pPr>
      <a:lvl5pPr marL="20574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10">
          <p15:clr>
            <a:srgbClr val="F26B43"/>
          </p15:clr>
        </p15:guide>
        <p15:guide id="4" orient="horz" pos="4110">
          <p15:clr>
            <a:srgbClr val="F26B43"/>
          </p15:clr>
        </p15:guide>
        <p15:guide id="5" orient="horz" pos="1026">
          <p15:clr>
            <a:srgbClr val="F26B43"/>
          </p15:clr>
        </p15:guide>
        <p15:guide id="6" orient="horz" pos="947">
          <p15:clr>
            <a:srgbClr val="F26B43"/>
          </p15:clr>
        </p15:guide>
        <p15:guide id="7" orient="horz" pos="3902">
          <p15:clr>
            <a:srgbClr val="F26B43"/>
          </p15:clr>
        </p15:guide>
        <p15:guide id="8" orient="horz" pos="40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07987" y="6524625"/>
            <a:ext cx="1295525"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5" name="Footer Placeholder 4"/>
          <p:cNvSpPr>
            <a:spLocks noGrp="1"/>
          </p:cNvSpPr>
          <p:nvPr>
            <p:ph type="ftr" sz="quarter" idx="3"/>
          </p:nvPr>
        </p:nvSpPr>
        <p:spPr>
          <a:xfrm>
            <a:off x="1991544" y="6524625"/>
            <a:ext cx="4114800"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6" name="Slide Number Placeholder 5"/>
          <p:cNvSpPr>
            <a:spLocks noGrp="1"/>
          </p:cNvSpPr>
          <p:nvPr>
            <p:ph type="sldNum" sz="quarter" idx="4"/>
          </p:nvPr>
        </p:nvSpPr>
        <p:spPr>
          <a:xfrm>
            <a:off x="6394376" y="6524625"/>
            <a:ext cx="2743200" cy="196851"/>
          </a:xfrm>
          <a:prstGeom prst="rect">
            <a:avLst/>
          </a:prstGeom>
        </p:spPr>
        <p:txBody>
          <a:bodyPr vert="horz" lIns="91440" tIns="45720" rIns="91440" bIns="45720" rtlCol="0" anchor="t"/>
          <a:lstStyle>
            <a:lvl1pPr algn="l">
              <a:defRPr sz="1100">
                <a:solidFill>
                  <a:srgbClr val="575756"/>
                </a:solidFill>
              </a:defRPr>
            </a:lvl1pPr>
          </a:lstStyle>
          <a:p>
            <a:fld id="{75E8BF78-49A5-43E6-9013-6A06DB42FC09}" type="slidenum">
              <a:rPr lang="en-GB" smtClean="0"/>
              <a:pPr/>
              <a:t>‹#›</a:t>
            </a:fld>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480" y="333375"/>
            <a:ext cx="1367533" cy="591502"/>
          </a:xfrm>
          <a:prstGeom prst="rect">
            <a:avLst/>
          </a:prstGeom>
        </p:spPr>
      </p:pic>
      <p:pic>
        <p:nvPicPr>
          <p:cNvPr id="9" name="Picture 8" descr="A drawing of a face&#10;&#10;Description automatically generated">
            <a:extLst>
              <a:ext uri="{FF2B5EF4-FFF2-40B4-BE49-F238E27FC236}">
                <a16:creationId xmlns:a16="http://schemas.microsoft.com/office/drawing/2014/main" id="{5289A74F-310D-4702-83C7-F47FE3EFC27C}"/>
              </a:ext>
            </a:extLst>
          </p:cNvPr>
          <p:cNvPicPr>
            <a:picLocks noChangeAspect="1"/>
          </p:cNvPicPr>
          <p:nvPr userDrawn="1"/>
        </p:nvPicPr>
        <p:blipFill>
          <a:blip r:embed="rId4"/>
          <a:stretch>
            <a:fillRect/>
          </a:stretch>
        </p:blipFill>
        <p:spPr>
          <a:xfrm>
            <a:off x="8832304" y="248334"/>
            <a:ext cx="1367534" cy="715005"/>
          </a:xfrm>
          <a:prstGeom prst="rect">
            <a:avLst/>
          </a:prstGeom>
        </p:spPr>
      </p:pic>
    </p:spTree>
    <p:extLst>
      <p:ext uri="{BB962C8B-B14F-4D97-AF65-F5344CB8AC3E}">
        <p14:creationId xmlns:p14="http://schemas.microsoft.com/office/powerpoint/2010/main" val="43743712"/>
      </p:ext>
    </p:extLst>
  </p:cSld>
  <p:clrMap bg1="lt1" tx1="dk1" bg2="lt2" tx2="dk2" accent1="accent1" accent2="accent2" accent3="accent3" accent4="accent4" accent5="accent5" accent6="accent6" hlink="hlink" folHlink="folHlink"/>
  <p:sldLayoutIdLst>
    <p:sldLayoutId id="2147483776"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800" b="0" i="0" strike="noStrike" kern="1200" baseline="0">
          <a:solidFill>
            <a:schemeClr val="tx1"/>
          </a:solidFill>
          <a:latin typeface="Ubuntu" charset="0"/>
          <a:ea typeface="Ubuntu" charset="0"/>
          <a:cs typeface="Ubuntu" charset="0"/>
        </a:defRPr>
      </a:lvl1pPr>
    </p:titleStyle>
    <p:bodyStyle>
      <a:lvl1pPr marL="2286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400" kern="1200">
          <a:solidFill>
            <a:srgbClr val="575756"/>
          </a:solidFill>
          <a:latin typeface="Arial" charset="0"/>
          <a:ea typeface="Arial" charset="0"/>
          <a:cs typeface="Arial" charset="0"/>
        </a:defRPr>
      </a:lvl1pPr>
      <a:lvl2pPr marL="6858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200" kern="1200">
          <a:solidFill>
            <a:srgbClr val="575756"/>
          </a:solidFill>
          <a:latin typeface="Arial" charset="0"/>
          <a:ea typeface="Arial" charset="0"/>
          <a:cs typeface="Arial" charset="0"/>
        </a:defRPr>
      </a:lvl2pPr>
      <a:lvl3pPr marL="11430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000" kern="1200">
          <a:solidFill>
            <a:srgbClr val="575756"/>
          </a:solidFill>
          <a:latin typeface="Arial" charset="0"/>
          <a:ea typeface="Arial" charset="0"/>
          <a:cs typeface="Arial" charset="0"/>
        </a:defRPr>
      </a:lvl3pPr>
      <a:lvl4pPr marL="16002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4pPr>
      <a:lvl5pPr marL="20574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10">
          <p15:clr>
            <a:srgbClr val="F26B43"/>
          </p15:clr>
        </p15:guide>
        <p15:guide id="4" orient="horz" pos="4110">
          <p15:clr>
            <a:srgbClr val="F26B43"/>
          </p15:clr>
        </p15:guide>
        <p15:guide id="5" orient="horz" pos="1026">
          <p15:clr>
            <a:srgbClr val="F26B43"/>
          </p15:clr>
        </p15:guide>
        <p15:guide id="6" orient="horz" pos="947">
          <p15:clr>
            <a:srgbClr val="F26B43"/>
          </p15:clr>
        </p15:guide>
        <p15:guide id="7" orient="horz" pos="3902">
          <p15:clr>
            <a:srgbClr val="F26B43"/>
          </p15:clr>
        </p15:guide>
        <p15:guide id="8" orient="horz" pos="40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07987" y="6524625"/>
            <a:ext cx="1295525"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5" name="Footer Placeholder 4"/>
          <p:cNvSpPr>
            <a:spLocks noGrp="1"/>
          </p:cNvSpPr>
          <p:nvPr>
            <p:ph type="ftr" sz="quarter" idx="3"/>
          </p:nvPr>
        </p:nvSpPr>
        <p:spPr>
          <a:xfrm>
            <a:off x="1991544" y="6524625"/>
            <a:ext cx="4114800" cy="196851"/>
          </a:xfrm>
          <a:prstGeom prst="rect">
            <a:avLst/>
          </a:prstGeom>
        </p:spPr>
        <p:txBody>
          <a:bodyPr vert="horz" lIns="91440" tIns="45720" rIns="91440" bIns="45720" rtlCol="0" anchor="t"/>
          <a:lstStyle>
            <a:lvl1pPr algn="l">
              <a:defRPr sz="1100">
                <a:solidFill>
                  <a:srgbClr val="575756"/>
                </a:solidFill>
              </a:defRPr>
            </a:lvl1pPr>
          </a:lstStyle>
          <a:p>
            <a:endParaRPr lang="en-GB" dirty="0"/>
          </a:p>
        </p:txBody>
      </p:sp>
      <p:sp>
        <p:nvSpPr>
          <p:cNvPr id="6" name="Slide Number Placeholder 5"/>
          <p:cNvSpPr>
            <a:spLocks noGrp="1"/>
          </p:cNvSpPr>
          <p:nvPr>
            <p:ph type="sldNum" sz="quarter" idx="4"/>
          </p:nvPr>
        </p:nvSpPr>
        <p:spPr>
          <a:xfrm>
            <a:off x="6394376" y="6524625"/>
            <a:ext cx="2743200" cy="196851"/>
          </a:xfrm>
          <a:prstGeom prst="rect">
            <a:avLst/>
          </a:prstGeom>
        </p:spPr>
        <p:txBody>
          <a:bodyPr vert="horz" lIns="91440" tIns="45720" rIns="91440" bIns="45720" rtlCol="0" anchor="t"/>
          <a:lstStyle>
            <a:lvl1pPr algn="l">
              <a:defRPr sz="1100">
                <a:solidFill>
                  <a:srgbClr val="575756"/>
                </a:solidFill>
              </a:defRPr>
            </a:lvl1pPr>
          </a:lstStyle>
          <a:p>
            <a:fld id="{75E8BF78-49A5-43E6-9013-6A06DB42FC09}" type="slidenum">
              <a:rPr lang="en-GB" smtClean="0"/>
              <a:pPr/>
              <a:t>‹#›</a:t>
            </a:fld>
            <a:endParaRPr lang="en-GB" dirty="0"/>
          </a:p>
        </p:txBody>
      </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16480" y="333375"/>
            <a:ext cx="1367533" cy="591502"/>
          </a:xfrm>
          <a:prstGeom prst="rect">
            <a:avLst/>
          </a:prstGeom>
        </p:spPr>
      </p:pic>
    </p:spTree>
    <p:extLst>
      <p:ext uri="{BB962C8B-B14F-4D97-AF65-F5344CB8AC3E}">
        <p14:creationId xmlns:p14="http://schemas.microsoft.com/office/powerpoint/2010/main" val="2549396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txStyles>
    <p:titleStyle>
      <a:lvl1pPr algn="l" defTabSz="914400" rtl="0" eaLnBrk="1" latinLnBrk="0" hangingPunct="1">
        <a:lnSpc>
          <a:spcPct val="90000"/>
        </a:lnSpc>
        <a:spcBef>
          <a:spcPct val="0"/>
        </a:spcBef>
        <a:buNone/>
        <a:defRPr sz="3800" b="0" i="0" strike="noStrike" kern="1200" baseline="0">
          <a:solidFill>
            <a:schemeClr val="tx1"/>
          </a:solidFill>
          <a:latin typeface="Ubuntu" charset="0"/>
          <a:ea typeface="Ubuntu" charset="0"/>
          <a:cs typeface="Ubuntu" charset="0"/>
        </a:defRPr>
      </a:lvl1pPr>
    </p:titleStyle>
    <p:bodyStyle>
      <a:lvl1pPr marL="2286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400" kern="1200">
          <a:solidFill>
            <a:srgbClr val="575756"/>
          </a:solidFill>
          <a:latin typeface="Arial" charset="0"/>
          <a:ea typeface="Arial" charset="0"/>
          <a:cs typeface="Arial" charset="0"/>
        </a:defRPr>
      </a:lvl1pPr>
      <a:lvl2pPr marL="6858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200" kern="1200">
          <a:solidFill>
            <a:srgbClr val="575756"/>
          </a:solidFill>
          <a:latin typeface="Arial" charset="0"/>
          <a:ea typeface="Arial" charset="0"/>
          <a:cs typeface="Arial" charset="0"/>
        </a:defRPr>
      </a:lvl2pPr>
      <a:lvl3pPr marL="11430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2000" kern="1200">
          <a:solidFill>
            <a:srgbClr val="575756"/>
          </a:solidFill>
          <a:latin typeface="Arial" charset="0"/>
          <a:ea typeface="Arial" charset="0"/>
          <a:cs typeface="Arial" charset="0"/>
        </a:defRPr>
      </a:lvl3pPr>
      <a:lvl4pPr marL="16002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4pPr>
      <a:lvl5pPr marL="2057400" indent="-228600" algn="l" defTabSz="914400" rtl="0" eaLnBrk="1" latinLnBrk="0" hangingPunct="1">
        <a:lnSpc>
          <a:spcPct val="100000"/>
        </a:lnSpc>
        <a:spcBef>
          <a:spcPts val="1200"/>
        </a:spcBef>
        <a:spcAft>
          <a:spcPts val="0"/>
        </a:spcAft>
        <a:buClr>
          <a:schemeClr val="tx2"/>
        </a:buClr>
        <a:buFont typeface="Arial" panose="020B0604020202020204" pitchFamily="34" charset="0"/>
        <a:buChar char="•"/>
        <a:defRPr sz="1800" kern="1200">
          <a:solidFill>
            <a:srgbClr val="57575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10">
          <p15:clr>
            <a:srgbClr val="F26B43"/>
          </p15:clr>
        </p15:guide>
        <p15:guide id="4" orient="horz" pos="4110">
          <p15:clr>
            <a:srgbClr val="F26B43"/>
          </p15:clr>
        </p15:guide>
        <p15:guide id="5" orient="horz" pos="1026">
          <p15:clr>
            <a:srgbClr val="F26B43"/>
          </p15:clr>
        </p15:guide>
        <p15:guide id="6" orient="horz" pos="947">
          <p15:clr>
            <a:srgbClr val="F26B43"/>
          </p15:clr>
        </p15:guide>
        <p15:guide id="7" orient="horz" pos="3902">
          <p15:clr>
            <a:srgbClr val="F26B43"/>
          </p15:clr>
        </p15:guide>
        <p15:guide id="8" orient="horz" pos="40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384" y="4361459"/>
            <a:ext cx="11376025" cy="1543108"/>
          </a:xfrm>
        </p:spPr>
        <p:txBody>
          <a:bodyPr/>
          <a:lstStyle/>
          <a:p>
            <a:r>
              <a:rPr lang="en-US" sz="5000" dirty="0">
                <a:solidFill>
                  <a:srgbClr val="006837"/>
                </a:solidFill>
                <a:latin typeface="Arial" charset="0"/>
                <a:cs typeface="Arial" charset="0"/>
              </a:rPr>
              <a:t>Jonathan Swain </a:t>
            </a:r>
            <a:br>
              <a:rPr lang="en-US" sz="5400" dirty="0">
                <a:solidFill>
                  <a:srgbClr val="E52C33"/>
                </a:solidFill>
              </a:rPr>
            </a:br>
            <a:r>
              <a:rPr lang="en-US" sz="2800" dirty="0">
                <a:solidFill>
                  <a:srgbClr val="8CC63E"/>
                </a:solidFill>
              </a:rPr>
              <a:t>Technical Director - NFU Energy</a:t>
            </a:r>
          </a:p>
        </p:txBody>
      </p:sp>
      <p:sp>
        <p:nvSpPr>
          <p:cNvPr id="6" name="Text Placeholder 5"/>
          <p:cNvSpPr>
            <a:spLocks noGrp="1"/>
          </p:cNvSpPr>
          <p:nvPr>
            <p:ph type="body" idx="1"/>
          </p:nvPr>
        </p:nvSpPr>
        <p:spPr>
          <a:xfrm>
            <a:off x="407987" y="1471731"/>
            <a:ext cx="11376025" cy="2228603"/>
          </a:xfrm>
        </p:spPr>
        <p:txBody>
          <a:bodyPr/>
          <a:lstStyle/>
          <a:p>
            <a:r>
              <a:rPr lang="en-GB" sz="5000" dirty="0">
                <a:solidFill>
                  <a:schemeClr val="accent4">
                    <a:lumMod val="60000"/>
                    <a:lumOff val="40000"/>
                  </a:schemeClr>
                </a:solidFill>
              </a:rPr>
              <a:t>Taking the first steps towards Net Zero</a:t>
            </a:r>
          </a:p>
        </p:txBody>
      </p:sp>
      <p:pic>
        <p:nvPicPr>
          <p:cNvPr id="9" name="Picture 8" descr="A person wearing a suit and tie&#10;&#10;Description automatically generated">
            <a:extLst>
              <a:ext uri="{FF2B5EF4-FFF2-40B4-BE49-F238E27FC236}">
                <a16:creationId xmlns:a16="http://schemas.microsoft.com/office/drawing/2014/main" id="{0D0D63A9-DD32-4265-962D-473D9EB08780}"/>
              </a:ext>
            </a:extLst>
          </p:cNvPr>
          <p:cNvPicPr>
            <a:picLocks noChangeAspect="1"/>
          </p:cNvPicPr>
          <p:nvPr/>
        </p:nvPicPr>
        <p:blipFill>
          <a:blip r:embed="rId3"/>
          <a:stretch>
            <a:fillRect/>
          </a:stretch>
        </p:blipFill>
        <p:spPr>
          <a:xfrm>
            <a:off x="7824192" y="4018711"/>
            <a:ext cx="2329005" cy="2228603"/>
          </a:xfrm>
          <a:prstGeom prst="rect">
            <a:avLst/>
          </a:prstGeom>
        </p:spPr>
      </p:pic>
      <p:pic>
        <p:nvPicPr>
          <p:cNvPr id="8" name="Picture 7">
            <a:extLst>
              <a:ext uri="{FF2B5EF4-FFF2-40B4-BE49-F238E27FC236}">
                <a16:creationId xmlns:a16="http://schemas.microsoft.com/office/drawing/2014/main" id="{FDA5B676-A3B4-4058-B336-370421B72B16}"/>
              </a:ext>
            </a:extLst>
          </p:cNvPr>
          <p:cNvPicPr>
            <a:picLocks noChangeAspect="1"/>
          </p:cNvPicPr>
          <p:nvPr/>
        </p:nvPicPr>
        <p:blipFill>
          <a:blip r:embed="rId4"/>
          <a:stretch>
            <a:fillRect/>
          </a:stretch>
        </p:blipFill>
        <p:spPr>
          <a:xfrm>
            <a:off x="8832304" y="149984"/>
            <a:ext cx="1593288" cy="921037"/>
          </a:xfrm>
          <a:prstGeom prst="rect">
            <a:avLst/>
          </a:prstGeom>
        </p:spPr>
      </p:pic>
    </p:spTree>
    <p:extLst>
      <p:ext uri="{BB962C8B-B14F-4D97-AF65-F5344CB8AC3E}">
        <p14:creationId xmlns:p14="http://schemas.microsoft.com/office/powerpoint/2010/main" val="207946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9DB2-5754-4F20-81D1-D3887FF289C3}"/>
              </a:ext>
            </a:extLst>
          </p:cNvPr>
          <p:cNvSpPr>
            <a:spLocks noGrp="1"/>
          </p:cNvSpPr>
          <p:nvPr>
            <p:ph type="title"/>
          </p:nvPr>
        </p:nvSpPr>
        <p:spPr/>
        <p:txBody>
          <a:bodyPr/>
          <a:lstStyle/>
          <a:p>
            <a:r>
              <a:rPr lang="en-GB" dirty="0"/>
              <a:t>Emissions sources</a:t>
            </a:r>
          </a:p>
        </p:txBody>
      </p:sp>
      <p:sp>
        <p:nvSpPr>
          <p:cNvPr id="3" name="Content Placeholder 2">
            <a:extLst>
              <a:ext uri="{FF2B5EF4-FFF2-40B4-BE49-F238E27FC236}">
                <a16:creationId xmlns:a16="http://schemas.microsoft.com/office/drawing/2014/main" id="{EEC8FA92-F2C8-47D8-8B4C-93EA99AF5E59}"/>
              </a:ext>
            </a:extLst>
          </p:cNvPr>
          <p:cNvSpPr>
            <a:spLocks noGrp="1"/>
          </p:cNvSpPr>
          <p:nvPr>
            <p:ph sz="half" idx="1"/>
          </p:nvPr>
        </p:nvSpPr>
        <p:spPr/>
        <p:txBody>
          <a:bodyPr/>
          <a:lstStyle/>
          <a:p>
            <a:r>
              <a:rPr lang="en-GB" dirty="0"/>
              <a:t>Energy</a:t>
            </a:r>
          </a:p>
          <a:p>
            <a:r>
              <a:rPr lang="en-GB" dirty="0"/>
              <a:t>Fertilisers</a:t>
            </a:r>
          </a:p>
          <a:p>
            <a:r>
              <a:rPr lang="en-GB" dirty="0"/>
              <a:t>Pesticides</a:t>
            </a:r>
          </a:p>
          <a:p>
            <a:r>
              <a:rPr lang="en-GB" dirty="0"/>
              <a:t>Plastics</a:t>
            </a:r>
          </a:p>
          <a:p>
            <a:r>
              <a:rPr lang="en-GB" dirty="0"/>
              <a:t>Growing Media</a:t>
            </a:r>
          </a:p>
          <a:p>
            <a:r>
              <a:rPr lang="en-GB" dirty="0"/>
              <a:t>Water</a:t>
            </a:r>
          </a:p>
          <a:p>
            <a:r>
              <a:rPr lang="en-GB" dirty="0"/>
              <a:t>Wastes</a:t>
            </a:r>
          </a:p>
          <a:p>
            <a:r>
              <a:rPr lang="en-GB" dirty="0"/>
              <a:t>Packaging</a:t>
            </a:r>
          </a:p>
          <a:p>
            <a:r>
              <a:rPr lang="en-GB" dirty="0"/>
              <a:t>Etc.</a:t>
            </a:r>
          </a:p>
        </p:txBody>
      </p:sp>
      <p:graphicFrame>
        <p:nvGraphicFramePr>
          <p:cNvPr id="6" name="Content Placeholder 4">
            <a:extLst>
              <a:ext uri="{FF2B5EF4-FFF2-40B4-BE49-F238E27FC236}">
                <a16:creationId xmlns:a16="http://schemas.microsoft.com/office/drawing/2014/main" id="{44B4175C-81F0-4E45-99D0-79DA8B982675}"/>
              </a:ext>
            </a:extLst>
          </p:cNvPr>
          <p:cNvGraphicFramePr>
            <a:graphicFrameLocks/>
          </p:cNvGraphicFramePr>
          <p:nvPr>
            <p:extLst>
              <p:ext uri="{D42A27DB-BD31-4B8C-83A1-F6EECF244321}">
                <p14:modId xmlns:p14="http://schemas.microsoft.com/office/powerpoint/2010/main" val="351206098"/>
              </p:ext>
            </p:extLst>
          </p:nvPr>
        </p:nvGraphicFramePr>
        <p:xfrm>
          <a:off x="5519936" y="1124744"/>
          <a:ext cx="5586413"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8276F40C-D792-40EB-8698-C1544A929878}"/>
              </a:ext>
            </a:extLst>
          </p:cNvPr>
          <p:cNvSpPr/>
          <p:nvPr/>
        </p:nvSpPr>
        <p:spPr>
          <a:xfrm>
            <a:off x="432994" y="1628776"/>
            <a:ext cx="1486542" cy="504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2005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213A-2955-477D-BFC2-D7A6839EFDBC}"/>
              </a:ext>
            </a:extLst>
          </p:cNvPr>
          <p:cNvSpPr>
            <a:spLocks noGrp="1"/>
          </p:cNvSpPr>
          <p:nvPr>
            <p:ph type="title"/>
          </p:nvPr>
        </p:nvSpPr>
        <p:spPr/>
        <p:txBody>
          <a:bodyPr/>
          <a:lstStyle/>
          <a:p>
            <a:r>
              <a:rPr lang="en-GB" dirty="0"/>
              <a:t>Some good news – ‘natural’ decarbonisation</a:t>
            </a:r>
          </a:p>
        </p:txBody>
      </p:sp>
      <p:sp>
        <p:nvSpPr>
          <p:cNvPr id="4" name="Content Placeholder 3">
            <a:extLst>
              <a:ext uri="{FF2B5EF4-FFF2-40B4-BE49-F238E27FC236}">
                <a16:creationId xmlns:a16="http://schemas.microsoft.com/office/drawing/2014/main" id="{BF0E63CB-C179-4CE7-AA74-EAF59E9B590C}"/>
              </a:ext>
            </a:extLst>
          </p:cNvPr>
          <p:cNvSpPr>
            <a:spLocks noGrp="1"/>
          </p:cNvSpPr>
          <p:nvPr>
            <p:ph sz="half" idx="2"/>
          </p:nvPr>
        </p:nvSpPr>
        <p:spPr>
          <a:xfrm>
            <a:off x="7896200" y="1628776"/>
            <a:ext cx="3887812" cy="4895850"/>
          </a:xfrm>
        </p:spPr>
        <p:txBody>
          <a:bodyPr/>
          <a:lstStyle/>
          <a:p>
            <a:r>
              <a:rPr lang="en-GB" dirty="0"/>
              <a:t>C. 200 gCO</a:t>
            </a:r>
            <a:r>
              <a:rPr lang="en-GB" baseline="-25000" dirty="0"/>
              <a:t>2</a:t>
            </a:r>
            <a:r>
              <a:rPr lang="en-GB" dirty="0"/>
              <a:t>e per kWh supplied electricity</a:t>
            </a:r>
          </a:p>
          <a:p>
            <a:r>
              <a:rPr lang="en-GB" dirty="0"/>
              <a:t>Reductions from stopping burning coal</a:t>
            </a:r>
          </a:p>
          <a:p>
            <a:r>
              <a:rPr lang="en-GB" dirty="0"/>
              <a:t>Reductions because of increasing renewable energy</a:t>
            </a:r>
          </a:p>
        </p:txBody>
      </p:sp>
      <p:graphicFrame>
        <p:nvGraphicFramePr>
          <p:cNvPr id="5" name="Chart 4">
            <a:extLst>
              <a:ext uri="{FF2B5EF4-FFF2-40B4-BE49-F238E27FC236}">
                <a16:creationId xmlns:a16="http://schemas.microsoft.com/office/drawing/2014/main" id="{9C12C5DF-E063-46AC-836A-AFB3C5EB86B9}"/>
              </a:ext>
            </a:extLst>
          </p:cNvPr>
          <p:cNvGraphicFramePr>
            <a:graphicFrameLocks/>
          </p:cNvGraphicFramePr>
          <p:nvPr>
            <p:extLst>
              <p:ext uri="{D42A27DB-BD31-4B8C-83A1-F6EECF244321}">
                <p14:modId xmlns:p14="http://schemas.microsoft.com/office/powerpoint/2010/main" val="3359227979"/>
              </p:ext>
            </p:extLst>
          </p:nvPr>
        </p:nvGraphicFramePr>
        <p:xfrm>
          <a:off x="335360" y="1596703"/>
          <a:ext cx="7162800"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71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DB3F-6212-4591-9170-E47B22CF76ED}"/>
              </a:ext>
            </a:extLst>
          </p:cNvPr>
          <p:cNvSpPr>
            <a:spLocks noGrp="1"/>
          </p:cNvSpPr>
          <p:nvPr>
            <p:ph type="title"/>
          </p:nvPr>
        </p:nvSpPr>
        <p:spPr/>
        <p:txBody>
          <a:bodyPr/>
          <a:lstStyle/>
          <a:p>
            <a:r>
              <a:rPr lang="en-GB" dirty="0"/>
              <a:t>Renewable electricity</a:t>
            </a:r>
          </a:p>
        </p:txBody>
      </p:sp>
      <p:pic>
        <p:nvPicPr>
          <p:cNvPr id="5" name="Picture 4">
            <a:extLst>
              <a:ext uri="{FF2B5EF4-FFF2-40B4-BE49-F238E27FC236}">
                <a16:creationId xmlns:a16="http://schemas.microsoft.com/office/drawing/2014/main" id="{92AFF300-AE67-42CA-97E0-0EDC2410A677}"/>
              </a:ext>
            </a:extLst>
          </p:cNvPr>
          <p:cNvPicPr>
            <a:picLocks noChangeAspect="1"/>
          </p:cNvPicPr>
          <p:nvPr/>
        </p:nvPicPr>
        <p:blipFill>
          <a:blip r:embed="rId3"/>
          <a:stretch>
            <a:fillRect/>
          </a:stretch>
        </p:blipFill>
        <p:spPr>
          <a:xfrm>
            <a:off x="432994" y="1196752"/>
            <a:ext cx="2356199" cy="3356992"/>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C951C783-FD70-4F12-B643-CB86F19D8658}"/>
              </a:ext>
            </a:extLst>
          </p:cNvPr>
          <p:cNvPicPr>
            <a:picLocks noGrp="1" noChangeAspect="1"/>
          </p:cNvPicPr>
          <p:nvPr>
            <p:ph sz="half" idx="1"/>
          </p:nvPr>
        </p:nvPicPr>
        <p:blipFill>
          <a:blip r:embed="rId4"/>
          <a:stretch>
            <a:fillRect/>
          </a:stretch>
        </p:blipFill>
        <p:spPr>
          <a:xfrm>
            <a:off x="81304" y="2492896"/>
            <a:ext cx="3744416" cy="376743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AB1CB54-727E-44FC-85A9-3E8A0FC041FC}"/>
              </a:ext>
            </a:extLst>
          </p:cNvPr>
          <p:cNvPicPr>
            <a:picLocks noChangeAspect="1"/>
          </p:cNvPicPr>
          <p:nvPr/>
        </p:nvPicPr>
        <p:blipFill rotWithShape="1">
          <a:blip r:embed="rId5"/>
          <a:srcRect l="1182" r="1930" b="1664"/>
          <a:stretch/>
        </p:blipFill>
        <p:spPr>
          <a:xfrm>
            <a:off x="2845408" y="1196752"/>
            <a:ext cx="9139455" cy="5661248"/>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02FB6446-54DA-4A19-B2A1-D54F743AF252}"/>
              </a:ext>
            </a:extLst>
          </p:cNvPr>
          <p:cNvSpPr/>
          <p:nvPr/>
        </p:nvSpPr>
        <p:spPr>
          <a:xfrm>
            <a:off x="3140883" y="3789040"/>
            <a:ext cx="1036527" cy="1380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4BB2E8-047F-4BD0-866D-655C7C81130A}"/>
              </a:ext>
            </a:extLst>
          </p:cNvPr>
          <p:cNvSpPr txBox="1"/>
          <p:nvPr/>
        </p:nvSpPr>
        <p:spPr>
          <a:xfrm>
            <a:off x="8904312" y="1700808"/>
            <a:ext cx="2448272" cy="923330"/>
          </a:xfrm>
          <a:prstGeom prst="rect">
            <a:avLst/>
          </a:prstGeom>
          <a:noFill/>
        </p:spPr>
        <p:txBody>
          <a:bodyPr wrap="square" rtlCol="0">
            <a:spAutoFit/>
          </a:bodyPr>
          <a:lstStyle/>
          <a:p>
            <a:r>
              <a:rPr lang="en-GB" dirty="0"/>
              <a:t>Renewables account for 76% of electricity generation</a:t>
            </a:r>
          </a:p>
        </p:txBody>
      </p:sp>
      <p:cxnSp>
        <p:nvCxnSpPr>
          <p:cNvPr id="11" name="Straight Arrow Connector 10">
            <a:extLst>
              <a:ext uri="{FF2B5EF4-FFF2-40B4-BE49-F238E27FC236}">
                <a16:creationId xmlns:a16="http://schemas.microsoft.com/office/drawing/2014/main" id="{FFA293FC-C6B6-4942-92CF-1910E9642187}"/>
              </a:ext>
            </a:extLst>
          </p:cNvPr>
          <p:cNvCxnSpPr/>
          <p:nvPr/>
        </p:nvCxnSpPr>
        <p:spPr>
          <a:xfrm flipH="1">
            <a:off x="4177410" y="2132856"/>
            <a:ext cx="4726902" cy="201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325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0DBB-5920-44C6-9AFA-1D5D8F979422}"/>
              </a:ext>
            </a:extLst>
          </p:cNvPr>
          <p:cNvSpPr>
            <a:spLocks noGrp="1"/>
          </p:cNvSpPr>
          <p:nvPr>
            <p:ph type="title"/>
          </p:nvPr>
        </p:nvSpPr>
        <p:spPr/>
        <p:txBody>
          <a:bodyPr/>
          <a:lstStyle/>
          <a:p>
            <a:r>
              <a:rPr lang="en-GB" dirty="0"/>
              <a:t>The effect</a:t>
            </a:r>
          </a:p>
        </p:txBody>
      </p:sp>
      <p:graphicFrame>
        <p:nvGraphicFramePr>
          <p:cNvPr id="5" name="Chart 4">
            <a:extLst>
              <a:ext uri="{FF2B5EF4-FFF2-40B4-BE49-F238E27FC236}">
                <a16:creationId xmlns:a16="http://schemas.microsoft.com/office/drawing/2014/main" id="{937CD9D1-A10B-45C6-A6DD-71CB415B1028}"/>
              </a:ext>
            </a:extLst>
          </p:cNvPr>
          <p:cNvGraphicFramePr>
            <a:graphicFrameLocks/>
          </p:cNvGraphicFramePr>
          <p:nvPr>
            <p:extLst>
              <p:ext uri="{D42A27DB-BD31-4B8C-83A1-F6EECF244321}">
                <p14:modId xmlns:p14="http://schemas.microsoft.com/office/powerpoint/2010/main" val="2982918083"/>
              </p:ext>
            </p:extLst>
          </p:nvPr>
        </p:nvGraphicFramePr>
        <p:xfrm>
          <a:off x="2567608" y="1196752"/>
          <a:ext cx="7128792"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691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D0CF-0DCC-4B7B-9F46-D3C9804D0C1F}"/>
              </a:ext>
            </a:extLst>
          </p:cNvPr>
          <p:cNvSpPr>
            <a:spLocks noGrp="1"/>
          </p:cNvSpPr>
          <p:nvPr>
            <p:ph type="title"/>
          </p:nvPr>
        </p:nvSpPr>
        <p:spPr/>
        <p:txBody>
          <a:bodyPr/>
          <a:lstStyle/>
          <a:p>
            <a:r>
              <a:rPr lang="en-GB" dirty="0"/>
              <a:t>Heating fuels - Less good news</a:t>
            </a:r>
          </a:p>
        </p:txBody>
      </p:sp>
      <p:sp>
        <p:nvSpPr>
          <p:cNvPr id="3" name="Content Placeholder 2">
            <a:extLst>
              <a:ext uri="{FF2B5EF4-FFF2-40B4-BE49-F238E27FC236}">
                <a16:creationId xmlns:a16="http://schemas.microsoft.com/office/drawing/2014/main" id="{91B700A2-EF5E-4590-BFAC-3164DD54902D}"/>
              </a:ext>
            </a:extLst>
          </p:cNvPr>
          <p:cNvSpPr>
            <a:spLocks noGrp="1"/>
          </p:cNvSpPr>
          <p:nvPr>
            <p:ph sz="half" idx="1"/>
          </p:nvPr>
        </p:nvSpPr>
        <p:spPr>
          <a:xfrm>
            <a:off x="298891" y="1124744"/>
            <a:ext cx="5586412" cy="4895850"/>
          </a:xfrm>
        </p:spPr>
        <p:txBody>
          <a:bodyPr>
            <a:normAutofit/>
          </a:bodyPr>
          <a:lstStyle/>
          <a:p>
            <a:r>
              <a:rPr lang="en-GB" dirty="0"/>
              <a:t>Gas and oil based heating fuels c. 190 – 220 gCO</a:t>
            </a:r>
            <a:r>
              <a:rPr lang="en-GB" baseline="-25000" dirty="0"/>
              <a:t>2</a:t>
            </a:r>
            <a:r>
              <a:rPr lang="en-GB" dirty="0"/>
              <a:t>e per kWh</a:t>
            </a:r>
          </a:p>
          <a:p>
            <a:r>
              <a:rPr lang="en-GB" dirty="0"/>
              <a:t>Unlikely to change much</a:t>
            </a:r>
          </a:p>
          <a:p>
            <a:pPr lvl="1"/>
            <a:r>
              <a:rPr lang="en-GB" dirty="0"/>
              <a:t>Small biomethane influence</a:t>
            </a:r>
          </a:p>
          <a:p>
            <a:pPr lvl="1"/>
            <a:r>
              <a:rPr lang="en-GB" dirty="0"/>
              <a:t>Possible hydrogen blend in the future &lt;20%</a:t>
            </a:r>
          </a:p>
          <a:p>
            <a:endParaRPr lang="en-GB" dirty="0"/>
          </a:p>
          <a:p>
            <a:pPr lvl="1"/>
            <a:endParaRPr lang="en-GB" sz="2400" dirty="0"/>
          </a:p>
          <a:p>
            <a:pPr marL="457200" lvl="1" indent="0">
              <a:buNone/>
            </a:pPr>
            <a:endParaRPr lang="en-GB" sz="2400" dirty="0"/>
          </a:p>
        </p:txBody>
      </p:sp>
      <p:sp>
        <p:nvSpPr>
          <p:cNvPr id="4" name="Content Placeholder 3">
            <a:extLst>
              <a:ext uri="{FF2B5EF4-FFF2-40B4-BE49-F238E27FC236}">
                <a16:creationId xmlns:a16="http://schemas.microsoft.com/office/drawing/2014/main" id="{A4103180-83E6-4664-BCE5-6B09F3CC6AF4}"/>
              </a:ext>
            </a:extLst>
          </p:cNvPr>
          <p:cNvSpPr>
            <a:spLocks noGrp="1"/>
          </p:cNvSpPr>
          <p:nvPr>
            <p:ph sz="half" idx="2"/>
          </p:nvPr>
        </p:nvSpPr>
        <p:spPr>
          <a:xfrm>
            <a:off x="6222605" y="1124744"/>
            <a:ext cx="5586413" cy="4895850"/>
          </a:xfrm>
        </p:spPr>
        <p:txBody>
          <a:bodyPr/>
          <a:lstStyle/>
          <a:p>
            <a:r>
              <a:rPr lang="en-GB" dirty="0"/>
              <a:t>How else to decarbonise heat in horticulture??</a:t>
            </a:r>
          </a:p>
          <a:p>
            <a:pPr lvl="1"/>
            <a:r>
              <a:rPr lang="en-GB" dirty="0"/>
              <a:t>CHP</a:t>
            </a:r>
          </a:p>
          <a:p>
            <a:pPr lvl="1"/>
            <a:r>
              <a:rPr lang="en-GB" dirty="0"/>
              <a:t>Heat Pumps</a:t>
            </a:r>
          </a:p>
          <a:p>
            <a:pPr lvl="1"/>
            <a:r>
              <a:rPr lang="en-GB" dirty="0"/>
              <a:t>Biomass</a:t>
            </a:r>
          </a:p>
        </p:txBody>
      </p:sp>
      <p:pic>
        <p:nvPicPr>
          <p:cNvPr id="1028" name="Picture 4" descr="Specific carbon dioxide emissions of various fuels">
            <a:extLst>
              <a:ext uri="{FF2B5EF4-FFF2-40B4-BE49-F238E27FC236}">
                <a16:creationId xmlns:a16="http://schemas.microsoft.com/office/drawing/2014/main" id="{D1975D34-CC4D-48D3-8AF3-7BEC5294B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31" b="45036"/>
          <a:stretch/>
        </p:blipFill>
        <p:spPr bwMode="auto">
          <a:xfrm>
            <a:off x="185076" y="3789040"/>
            <a:ext cx="11623942" cy="269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66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17C8-90ED-4050-80F2-96CFA525F9C5}"/>
              </a:ext>
            </a:extLst>
          </p:cNvPr>
          <p:cNvSpPr>
            <a:spLocks noGrp="1"/>
          </p:cNvSpPr>
          <p:nvPr>
            <p:ph type="title"/>
          </p:nvPr>
        </p:nvSpPr>
        <p:spPr/>
        <p:txBody>
          <a:bodyPr/>
          <a:lstStyle/>
          <a:p>
            <a:r>
              <a:rPr lang="en-GB" dirty="0"/>
              <a:t>Heat Pumps – decarbonisation at work</a:t>
            </a:r>
          </a:p>
        </p:txBody>
      </p:sp>
      <p:sp>
        <p:nvSpPr>
          <p:cNvPr id="3" name="Content Placeholder 2">
            <a:extLst>
              <a:ext uri="{FF2B5EF4-FFF2-40B4-BE49-F238E27FC236}">
                <a16:creationId xmlns:a16="http://schemas.microsoft.com/office/drawing/2014/main" id="{DF2F0B72-CB6C-4DE8-A4CC-91021FEDFB5E}"/>
              </a:ext>
            </a:extLst>
          </p:cNvPr>
          <p:cNvSpPr>
            <a:spLocks noGrp="1"/>
          </p:cNvSpPr>
          <p:nvPr>
            <p:ph idx="1"/>
          </p:nvPr>
        </p:nvSpPr>
        <p:spPr>
          <a:xfrm>
            <a:off x="426598" y="1340768"/>
            <a:ext cx="4733298" cy="4895850"/>
          </a:xfrm>
        </p:spPr>
        <p:txBody>
          <a:bodyPr>
            <a:noAutofit/>
          </a:bodyPr>
          <a:lstStyle/>
          <a:p>
            <a:r>
              <a:rPr lang="en-GB" dirty="0"/>
              <a:t>1 kWh heat from gas network = 211 g CO</a:t>
            </a:r>
            <a:r>
              <a:rPr lang="en-GB" baseline="-25000" dirty="0"/>
              <a:t>2</a:t>
            </a:r>
            <a:r>
              <a:rPr lang="en-GB" dirty="0"/>
              <a:t> - 238 g CO</a:t>
            </a:r>
            <a:r>
              <a:rPr lang="en-GB" baseline="-25000" dirty="0"/>
              <a:t>2</a:t>
            </a:r>
          </a:p>
          <a:p>
            <a:r>
              <a:rPr lang="en-GB" dirty="0"/>
              <a:t>1 kWh heat delivered by heat pump = 40 g CO</a:t>
            </a:r>
            <a:r>
              <a:rPr lang="en-GB" baseline="-25000" dirty="0"/>
              <a:t>2</a:t>
            </a:r>
            <a:r>
              <a:rPr lang="en-GB" dirty="0"/>
              <a:t> – 67 g CO</a:t>
            </a:r>
            <a:r>
              <a:rPr lang="en-GB" baseline="-25000" dirty="0"/>
              <a:t>2</a:t>
            </a:r>
          </a:p>
          <a:p>
            <a:pPr lvl="1"/>
            <a:r>
              <a:rPr lang="en-GB" dirty="0"/>
              <a:t>Current grid electricity emissions are 200 g CO</a:t>
            </a:r>
            <a:r>
              <a:rPr lang="en-GB" baseline="-25000" dirty="0"/>
              <a:t>2</a:t>
            </a:r>
            <a:r>
              <a:rPr lang="en-GB" dirty="0"/>
              <a:t> /kWh</a:t>
            </a:r>
          </a:p>
          <a:p>
            <a:pPr lvl="1"/>
            <a:r>
              <a:rPr lang="en-GB" dirty="0"/>
              <a:t>As grid electricity decarbonises further, heat pump emissions fall</a:t>
            </a:r>
          </a:p>
          <a:p>
            <a:pPr marL="0" indent="0">
              <a:buNone/>
            </a:pPr>
            <a:endParaRPr lang="en-GB" dirty="0"/>
          </a:p>
        </p:txBody>
      </p:sp>
      <p:pic>
        <p:nvPicPr>
          <p:cNvPr id="4" name="Picture 3">
            <a:extLst>
              <a:ext uri="{FF2B5EF4-FFF2-40B4-BE49-F238E27FC236}">
                <a16:creationId xmlns:a16="http://schemas.microsoft.com/office/drawing/2014/main" id="{CEC59B2E-9657-402E-9B0A-A12089BC4123}"/>
              </a:ext>
            </a:extLst>
          </p:cNvPr>
          <p:cNvPicPr>
            <a:picLocks noChangeAspect="1"/>
          </p:cNvPicPr>
          <p:nvPr/>
        </p:nvPicPr>
        <p:blipFill>
          <a:blip r:embed="rId3"/>
          <a:stretch>
            <a:fillRect/>
          </a:stretch>
        </p:blipFill>
        <p:spPr>
          <a:xfrm>
            <a:off x="6327619" y="1741640"/>
            <a:ext cx="5456393" cy="4243184"/>
          </a:xfrm>
          <a:prstGeom prst="rect">
            <a:avLst/>
          </a:prstGeom>
        </p:spPr>
      </p:pic>
    </p:spTree>
    <p:extLst>
      <p:ext uri="{BB962C8B-B14F-4D97-AF65-F5344CB8AC3E}">
        <p14:creationId xmlns:p14="http://schemas.microsoft.com/office/powerpoint/2010/main" val="1762329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79B5-BAD7-4B51-875E-9BEC10AE03D1}"/>
              </a:ext>
            </a:extLst>
          </p:cNvPr>
          <p:cNvSpPr>
            <a:spLocks noGrp="1"/>
          </p:cNvSpPr>
          <p:nvPr>
            <p:ph type="title"/>
          </p:nvPr>
        </p:nvSpPr>
        <p:spPr/>
        <p:txBody>
          <a:bodyPr/>
          <a:lstStyle/>
          <a:p>
            <a:r>
              <a:rPr lang="en-GB" dirty="0"/>
              <a:t>Examples</a:t>
            </a:r>
          </a:p>
        </p:txBody>
      </p:sp>
      <p:graphicFrame>
        <p:nvGraphicFramePr>
          <p:cNvPr id="5" name="Chart 4">
            <a:extLst>
              <a:ext uri="{FF2B5EF4-FFF2-40B4-BE49-F238E27FC236}">
                <a16:creationId xmlns:a16="http://schemas.microsoft.com/office/drawing/2014/main" id="{9556E3B5-97A3-4C9E-A442-428CBBE34432}"/>
              </a:ext>
            </a:extLst>
          </p:cNvPr>
          <p:cNvGraphicFramePr>
            <a:graphicFrameLocks/>
          </p:cNvGraphicFramePr>
          <p:nvPr>
            <p:extLst>
              <p:ext uri="{D42A27DB-BD31-4B8C-83A1-F6EECF244321}">
                <p14:modId xmlns:p14="http://schemas.microsoft.com/office/powerpoint/2010/main" val="855112360"/>
              </p:ext>
            </p:extLst>
          </p:nvPr>
        </p:nvGraphicFramePr>
        <p:xfrm>
          <a:off x="551384" y="1916832"/>
          <a:ext cx="4896544"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3078A82-40ED-40DD-83B6-236ECC183E20}"/>
              </a:ext>
            </a:extLst>
          </p:cNvPr>
          <p:cNvGraphicFramePr>
            <a:graphicFrameLocks/>
          </p:cNvGraphicFramePr>
          <p:nvPr>
            <p:extLst>
              <p:ext uri="{D42A27DB-BD31-4B8C-83A1-F6EECF244321}">
                <p14:modId xmlns:p14="http://schemas.microsoft.com/office/powerpoint/2010/main" val="661039667"/>
              </p:ext>
            </p:extLst>
          </p:nvPr>
        </p:nvGraphicFramePr>
        <p:xfrm>
          <a:off x="6600056" y="1916832"/>
          <a:ext cx="4968552"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074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9F5B-3045-49A2-B6B3-BDDA95B1301A}"/>
              </a:ext>
            </a:extLst>
          </p:cNvPr>
          <p:cNvSpPr>
            <a:spLocks noGrp="1"/>
          </p:cNvSpPr>
          <p:nvPr>
            <p:ph type="title"/>
          </p:nvPr>
        </p:nvSpPr>
        <p:spPr/>
        <p:txBody>
          <a:bodyPr/>
          <a:lstStyle/>
          <a:p>
            <a:r>
              <a:rPr lang="en-GB" dirty="0"/>
              <a:t>Policy drives</a:t>
            </a:r>
          </a:p>
        </p:txBody>
      </p:sp>
      <p:sp>
        <p:nvSpPr>
          <p:cNvPr id="3" name="Content Placeholder 2">
            <a:extLst>
              <a:ext uri="{FF2B5EF4-FFF2-40B4-BE49-F238E27FC236}">
                <a16:creationId xmlns:a16="http://schemas.microsoft.com/office/drawing/2014/main" id="{C28C3F13-21B6-4F05-83A2-3B972F757747}"/>
              </a:ext>
            </a:extLst>
          </p:cNvPr>
          <p:cNvSpPr>
            <a:spLocks noGrp="1"/>
          </p:cNvSpPr>
          <p:nvPr>
            <p:ph sz="half" idx="1"/>
          </p:nvPr>
        </p:nvSpPr>
        <p:spPr>
          <a:xfrm>
            <a:off x="6121006" y="1651237"/>
            <a:ext cx="5586412" cy="4203598"/>
          </a:xfrm>
        </p:spPr>
        <p:txBody>
          <a:bodyPr/>
          <a:lstStyle/>
          <a:p>
            <a:r>
              <a:rPr lang="en-GB" dirty="0"/>
              <a:t>Positive drivers</a:t>
            </a:r>
          </a:p>
          <a:p>
            <a:pPr lvl="1"/>
            <a:r>
              <a:rPr lang="en-GB" dirty="0"/>
              <a:t>RHI Extension</a:t>
            </a:r>
          </a:p>
          <a:p>
            <a:pPr lvl="1"/>
            <a:r>
              <a:rPr lang="en-GB" dirty="0"/>
              <a:t>New Tariff Guarantees</a:t>
            </a:r>
          </a:p>
          <a:p>
            <a:pPr lvl="1"/>
            <a:r>
              <a:rPr lang="en-GB" dirty="0"/>
              <a:t>Green Gas Support Scheme</a:t>
            </a:r>
          </a:p>
          <a:p>
            <a:pPr lvl="1"/>
            <a:r>
              <a:rPr lang="en-GB" dirty="0"/>
              <a:t>Renewable Heat Grants</a:t>
            </a:r>
          </a:p>
          <a:p>
            <a:pPr lvl="1"/>
            <a:r>
              <a:rPr lang="en-GB" dirty="0"/>
              <a:t>Green Heat Network Fund</a:t>
            </a:r>
          </a:p>
          <a:p>
            <a:pPr lvl="1"/>
            <a:r>
              <a:rPr lang="en-GB" dirty="0"/>
              <a:t>Energy Innovation Fund</a:t>
            </a:r>
          </a:p>
          <a:p>
            <a:pPr lvl="1"/>
            <a:r>
              <a:rPr lang="en-GB" dirty="0"/>
              <a:t>CCL/CCA extension</a:t>
            </a:r>
          </a:p>
          <a:p>
            <a:pPr lvl="1"/>
            <a:endParaRPr lang="en-GB" dirty="0"/>
          </a:p>
        </p:txBody>
      </p:sp>
      <p:sp>
        <p:nvSpPr>
          <p:cNvPr id="4" name="Content Placeholder 3">
            <a:extLst>
              <a:ext uri="{FF2B5EF4-FFF2-40B4-BE49-F238E27FC236}">
                <a16:creationId xmlns:a16="http://schemas.microsoft.com/office/drawing/2014/main" id="{F0B76DAB-BB96-483B-83C6-14C37320E3F0}"/>
              </a:ext>
            </a:extLst>
          </p:cNvPr>
          <p:cNvSpPr>
            <a:spLocks noGrp="1"/>
          </p:cNvSpPr>
          <p:nvPr>
            <p:ph sz="half" idx="2"/>
          </p:nvPr>
        </p:nvSpPr>
        <p:spPr>
          <a:xfrm>
            <a:off x="432994" y="1651237"/>
            <a:ext cx="5586413" cy="3555526"/>
          </a:xfrm>
        </p:spPr>
        <p:txBody>
          <a:bodyPr/>
          <a:lstStyle/>
          <a:p>
            <a:r>
              <a:rPr lang="en-GB" dirty="0"/>
              <a:t>Disincentives to use fossil fuels</a:t>
            </a:r>
          </a:p>
          <a:p>
            <a:pPr lvl="1"/>
            <a:r>
              <a:rPr lang="en-GB" dirty="0"/>
              <a:t>Increasing CCL Charges</a:t>
            </a:r>
          </a:p>
          <a:p>
            <a:pPr lvl="1"/>
            <a:r>
              <a:rPr lang="en-GB" dirty="0"/>
              <a:t>Green Gas Levy</a:t>
            </a:r>
          </a:p>
          <a:p>
            <a:pPr lvl="1"/>
            <a:r>
              <a:rPr lang="en-GB" dirty="0"/>
              <a:t>Carbon Price application</a:t>
            </a:r>
          </a:p>
        </p:txBody>
      </p:sp>
      <p:pic>
        <p:nvPicPr>
          <p:cNvPr id="2050" name="Picture 2" descr="Reports: Boris Johnson planning to scrap BEIS and re-instate DECC after  Brexit">
            <a:extLst>
              <a:ext uri="{FF2B5EF4-FFF2-40B4-BE49-F238E27FC236}">
                <a16:creationId xmlns:a16="http://schemas.microsoft.com/office/drawing/2014/main" id="{3929A3CC-A1AF-43B1-9705-AA14FF2A7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4077072"/>
            <a:ext cx="3600400" cy="2041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51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1C4E-987A-4141-8205-5CC492D91B02}"/>
              </a:ext>
            </a:extLst>
          </p:cNvPr>
          <p:cNvSpPr>
            <a:spLocks noGrp="1"/>
          </p:cNvSpPr>
          <p:nvPr>
            <p:ph type="title"/>
          </p:nvPr>
        </p:nvSpPr>
        <p:spPr>
          <a:xfrm>
            <a:off x="407988" y="20443"/>
            <a:ext cx="11376024" cy="1169988"/>
          </a:xfrm>
        </p:spPr>
        <p:txBody>
          <a:bodyPr/>
          <a:lstStyle/>
          <a:p>
            <a:r>
              <a:rPr lang="en-GB" dirty="0"/>
              <a:t>The 10 point plan…</a:t>
            </a:r>
          </a:p>
        </p:txBody>
      </p:sp>
      <p:sp>
        <p:nvSpPr>
          <p:cNvPr id="3" name="Content Placeholder 2">
            <a:extLst>
              <a:ext uri="{FF2B5EF4-FFF2-40B4-BE49-F238E27FC236}">
                <a16:creationId xmlns:a16="http://schemas.microsoft.com/office/drawing/2014/main" id="{7B0A5471-9737-4E2B-B976-5C47721E846F}"/>
              </a:ext>
            </a:extLst>
          </p:cNvPr>
          <p:cNvSpPr>
            <a:spLocks noGrp="1"/>
          </p:cNvSpPr>
          <p:nvPr>
            <p:ph sz="half" idx="1"/>
          </p:nvPr>
        </p:nvSpPr>
        <p:spPr>
          <a:xfrm>
            <a:off x="338894" y="1183674"/>
            <a:ext cx="5586412" cy="4895850"/>
          </a:xfrm>
        </p:spPr>
        <p:txBody>
          <a:bodyPr>
            <a:noAutofit/>
          </a:bodyPr>
          <a:lstStyle/>
          <a:p>
            <a:pPr marL="457200" indent="-457200">
              <a:buAutoNum type="arabicPeriod"/>
            </a:pPr>
            <a:r>
              <a:rPr lang="en-GB" dirty="0"/>
              <a:t>40 GW offshore wind</a:t>
            </a:r>
          </a:p>
          <a:p>
            <a:pPr marL="457200" indent="-457200">
              <a:buAutoNum type="arabicPeriod"/>
            </a:pPr>
            <a:r>
              <a:rPr lang="en-GB" b="1" dirty="0"/>
              <a:t>5 GW Hydrogen </a:t>
            </a:r>
          </a:p>
          <a:p>
            <a:pPr marL="457200" indent="-457200">
              <a:buAutoNum type="arabicPeriod"/>
            </a:pPr>
            <a:r>
              <a:rPr lang="en-GB" dirty="0"/>
              <a:t>Nuclear</a:t>
            </a:r>
          </a:p>
          <a:p>
            <a:pPr marL="457200" indent="-457200">
              <a:buAutoNum type="arabicPeriod"/>
            </a:pPr>
            <a:r>
              <a:rPr lang="en-GB" b="1" dirty="0"/>
              <a:t>Electric Vehicles</a:t>
            </a:r>
          </a:p>
          <a:p>
            <a:pPr marL="457200" indent="-457200">
              <a:buAutoNum type="arabicPeriod"/>
            </a:pPr>
            <a:r>
              <a:rPr lang="en-GB" dirty="0"/>
              <a:t>Public transport and cycling/walking</a:t>
            </a:r>
          </a:p>
          <a:p>
            <a:pPr marL="457200" indent="-457200">
              <a:buAutoNum type="arabicPeriod"/>
            </a:pPr>
            <a:endParaRPr lang="en-GB" dirty="0"/>
          </a:p>
        </p:txBody>
      </p:sp>
      <p:sp>
        <p:nvSpPr>
          <p:cNvPr id="4" name="Content Placeholder 3">
            <a:extLst>
              <a:ext uri="{FF2B5EF4-FFF2-40B4-BE49-F238E27FC236}">
                <a16:creationId xmlns:a16="http://schemas.microsoft.com/office/drawing/2014/main" id="{33D4D67A-90A6-4A69-A4EF-18DE878A5FEF}"/>
              </a:ext>
            </a:extLst>
          </p:cNvPr>
          <p:cNvSpPr>
            <a:spLocks noGrp="1"/>
          </p:cNvSpPr>
          <p:nvPr>
            <p:ph sz="half" idx="2"/>
          </p:nvPr>
        </p:nvSpPr>
        <p:spPr>
          <a:xfrm>
            <a:off x="6098751" y="1183674"/>
            <a:ext cx="5586413" cy="4895850"/>
          </a:xfrm>
        </p:spPr>
        <p:txBody>
          <a:bodyPr/>
          <a:lstStyle/>
          <a:p>
            <a:pPr marL="457200" indent="-457200">
              <a:buAutoNum type="arabicPeriod"/>
            </a:pPr>
            <a:r>
              <a:rPr lang="en-GB" dirty="0"/>
              <a:t>Jet Zero and green maritime</a:t>
            </a:r>
          </a:p>
          <a:p>
            <a:pPr marL="457200" indent="-457200">
              <a:buAutoNum type="arabicPeriod"/>
            </a:pPr>
            <a:r>
              <a:rPr lang="en-GB" dirty="0"/>
              <a:t>More efficient homes and public buildings</a:t>
            </a:r>
          </a:p>
          <a:p>
            <a:pPr marL="457200" indent="-457200">
              <a:buAutoNum type="arabicPeriod"/>
            </a:pPr>
            <a:r>
              <a:rPr lang="en-GB" b="1" dirty="0"/>
              <a:t>Carbon capture of 10 million tonnes</a:t>
            </a:r>
          </a:p>
          <a:p>
            <a:pPr marL="457200" indent="-457200">
              <a:buAutoNum type="arabicPeriod"/>
            </a:pPr>
            <a:r>
              <a:rPr lang="en-GB" b="1" dirty="0"/>
              <a:t>30,000 Ha tree planting?</a:t>
            </a:r>
          </a:p>
          <a:p>
            <a:pPr marL="457200" indent="-457200">
              <a:buAutoNum type="arabicPeriod"/>
            </a:pPr>
            <a:r>
              <a:rPr lang="en-GB" dirty="0"/>
              <a:t>London the centre of green finance</a:t>
            </a:r>
          </a:p>
        </p:txBody>
      </p:sp>
    </p:spTree>
    <p:extLst>
      <p:ext uri="{BB962C8B-B14F-4D97-AF65-F5344CB8AC3E}">
        <p14:creationId xmlns:p14="http://schemas.microsoft.com/office/powerpoint/2010/main" val="204699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left)">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17C8-90ED-4050-80F2-96CFA525F9C5}"/>
              </a:ext>
            </a:extLst>
          </p:cNvPr>
          <p:cNvSpPr>
            <a:spLocks noGrp="1"/>
          </p:cNvSpPr>
          <p:nvPr>
            <p:ph type="title"/>
          </p:nvPr>
        </p:nvSpPr>
        <p:spPr/>
        <p:txBody>
          <a:bodyPr/>
          <a:lstStyle/>
          <a:p>
            <a:r>
              <a:rPr lang="en-GB" dirty="0"/>
              <a:t>Decarbonising heat is the future</a:t>
            </a:r>
          </a:p>
        </p:txBody>
      </p:sp>
      <p:sp>
        <p:nvSpPr>
          <p:cNvPr id="3" name="Content Placeholder 2">
            <a:extLst>
              <a:ext uri="{FF2B5EF4-FFF2-40B4-BE49-F238E27FC236}">
                <a16:creationId xmlns:a16="http://schemas.microsoft.com/office/drawing/2014/main" id="{DF2F0B72-CB6C-4DE8-A4CC-91021FEDFB5E}"/>
              </a:ext>
            </a:extLst>
          </p:cNvPr>
          <p:cNvSpPr>
            <a:spLocks noGrp="1"/>
          </p:cNvSpPr>
          <p:nvPr>
            <p:ph idx="1"/>
          </p:nvPr>
        </p:nvSpPr>
        <p:spPr>
          <a:xfrm>
            <a:off x="426598" y="1340768"/>
            <a:ext cx="4733298" cy="4895850"/>
          </a:xfrm>
        </p:spPr>
        <p:txBody>
          <a:bodyPr>
            <a:noAutofit/>
          </a:bodyPr>
          <a:lstStyle/>
          <a:p>
            <a:r>
              <a:rPr lang="en-GB" dirty="0"/>
              <a:t>Heat sources are not just the ground or ground water…</a:t>
            </a:r>
          </a:p>
          <a:p>
            <a:r>
              <a:rPr lang="en-GB" dirty="0"/>
              <a:t>Biomass has an important part to play</a:t>
            </a:r>
          </a:p>
          <a:p>
            <a:r>
              <a:rPr lang="en-GB" dirty="0"/>
              <a:t>However, don’t forget the CO</a:t>
            </a:r>
            <a:r>
              <a:rPr lang="en-GB" baseline="-25000" dirty="0"/>
              <a:t>2</a:t>
            </a:r>
            <a:r>
              <a:rPr lang="en-GB" dirty="0"/>
              <a:t> enrichment challenge</a:t>
            </a:r>
          </a:p>
          <a:p>
            <a:endParaRPr lang="en-GB" dirty="0"/>
          </a:p>
        </p:txBody>
      </p:sp>
      <p:pic>
        <p:nvPicPr>
          <p:cNvPr id="4" name="Picture 3">
            <a:extLst>
              <a:ext uri="{FF2B5EF4-FFF2-40B4-BE49-F238E27FC236}">
                <a16:creationId xmlns:a16="http://schemas.microsoft.com/office/drawing/2014/main" id="{CD1AD6BB-6CD2-4400-8398-61CFAAA64FC2}"/>
              </a:ext>
            </a:extLst>
          </p:cNvPr>
          <p:cNvPicPr>
            <a:picLocks noChangeAspect="1"/>
          </p:cNvPicPr>
          <p:nvPr/>
        </p:nvPicPr>
        <p:blipFill>
          <a:blip r:embed="rId3"/>
          <a:stretch>
            <a:fillRect/>
          </a:stretch>
        </p:blipFill>
        <p:spPr>
          <a:xfrm>
            <a:off x="5247589" y="1452562"/>
            <a:ext cx="6772275" cy="3952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617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9D0B50-B4A2-4FA6-817B-04AEC038FB7F}"/>
              </a:ext>
            </a:extLst>
          </p:cNvPr>
          <p:cNvPicPr>
            <a:picLocks noChangeAspect="1"/>
          </p:cNvPicPr>
          <p:nvPr/>
        </p:nvPicPr>
        <p:blipFill>
          <a:blip r:embed="rId3"/>
          <a:stretch>
            <a:fillRect/>
          </a:stretch>
        </p:blipFill>
        <p:spPr>
          <a:xfrm>
            <a:off x="1199456" y="55901"/>
            <a:ext cx="10597891" cy="6721001"/>
          </a:xfrm>
          <a:prstGeom prst="rect">
            <a:avLst/>
          </a:prstGeom>
        </p:spPr>
      </p:pic>
    </p:spTree>
    <p:extLst>
      <p:ext uri="{BB962C8B-B14F-4D97-AF65-F5344CB8AC3E}">
        <p14:creationId xmlns:p14="http://schemas.microsoft.com/office/powerpoint/2010/main" val="57532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3E64-EE8C-42FB-B0E4-6D68101D92DD}"/>
              </a:ext>
            </a:extLst>
          </p:cNvPr>
          <p:cNvSpPr>
            <a:spLocks noGrp="1"/>
          </p:cNvSpPr>
          <p:nvPr>
            <p:ph type="title"/>
          </p:nvPr>
        </p:nvSpPr>
        <p:spPr/>
        <p:txBody>
          <a:bodyPr/>
          <a:lstStyle/>
          <a:p>
            <a:r>
              <a:rPr lang="en-GB" dirty="0"/>
              <a:t>Carbon capture</a:t>
            </a:r>
          </a:p>
        </p:txBody>
      </p:sp>
      <p:sp>
        <p:nvSpPr>
          <p:cNvPr id="3" name="Content Placeholder 2">
            <a:extLst>
              <a:ext uri="{FF2B5EF4-FFF2-40B4-BE49-F238E27FC236}">
                <a16:creationId xmlns:a16="http://schemas.microsoft.com/office/drawing/2014/main" id="{17F65A0C-C22B-4CC7-AABE-404A891654E4}"/>
              </a:ext>
            </a:extLst>
          </p:cNvPr>
          <p:cNvSpPr>
            <a:spLocks noGrp="1"/>
          </p:cNvSpPr>
          <p:nvPr>
            <p:ph sz="half" idx="1"/>
          </p:nvPr>
        </p:nvSpPr>
        <p:spPr>
          <a:xfrm>
            <a:off x="407988" y="1346074"/>
            <a:ext cx="5586412" cy="4895850"/>
          </a:xfrm>
        </p:spPr>
        <p:txBody>
          <a:bodyPr/>
          <a:lstStyle/>
          <a:p>
            <a:r>
              <a:rPr lang="en-GB" dirty="0"/>
              <a:t>£350m package of funding announced 22 July 2020</a:t>
            </a:r>
          </a:p>
          <a:p>
            <a:pPr lvl="1"/>
            <a:r>
              <a:rPr lang="en-GB" dirty="0"/>
              <a:t>Nothing specifically for horticulture, but…</a:t>
            </a:r>
          </a:p>
          <a:p>
            <a:pPr lvl="1"/>
            <a:r>
              <a:rPr lang="en-GB" dirty="0"/>
              <a:t>Aiming for transition from Gas to Hydrogen</a:t>
            </a:r>
          </a:p>
          <a:p>
            <a:pPr lvl="1"/>
            <a:r>
              <a:rPr lang="en-GB" dirty="0"/>
              <a:t>Scaling up Carbon Capture and Storage technologies including Direct Air Capture</a:t>
            </a:r>
          </a:p>
        </p:txBody>
      </p:sp>
      <p:pic>
        <p:nvPicPr>
          <p:cNvPr id="1026" name="Picture 2" descr="6">
            <a:extLst>
              <a:ext uri="{FF2B5EF4-FFF2-40B4-BE49-F238E27FC236}">
                <a16:creationId xmlns:a16="http://schemas.microsoft.com/office/drawing/2014/main" id="{2B3942A5-D8E5-46B2-B552-45DD2885B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953" y="3605012"/>
            <a:ext cx="4219059" cy="2636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raphic showing carbon capture process at Drax Power Station from mid 2020s">
            <a:extLst>
              <a:ext uri="{FF2B5EF4-FFF2-40B4-BE49-F238E27FC236}">
                <a16:creationId xmlns:a16="http://schemas.microsoft.com/office/drawing/2014/main" id="{8C8574E6-3D1B-4B2B-90B1-CFD2F0E8E9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100"/>
          <a:stretch/>
        </p:blipFill>
        <p:spPr bwMode="auto">
          <a:xfrm>
            <a:off x="5721790" y="967878"/>
            <a:ext cx="5316884" cy="3096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33AFAEE-5439-4A31-88DB-BA369274201C}"/>
              </a:ext>
            </a:extLst>
          </p:cNvPr>
          <p:cNvSpPr/>
          <p:nvPr/>
        </p:nvSpPr>
        <p:spPr>
          <a:xfrm>
            <a:off x="509588" y="3605012"/>
            <a:ext cx="5586412" cy="2020836"/>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502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2695-25E7-4CFA-B037-B5E148753349}"/>
              </a:ext>
            </a:extLst>
          </p:cNvPr>
          <p:cNvSpPr>
            <a:spLocks noGrp="1"/>
          </p:cNvSpPr>
          <p:nvPr>
            <p:ph type="title"/>
          </p:nvPr>
        </p:nvSpPr>
        <p:spPr>
          <a:xfrm>
            <a:off x="432994" y="176086"/>
            <a:ext cx="11376024" cy="1169988"/>
          </a:xfrm>
        </p:spPr>
        <p:txBody>
          <a:bodyPr anchor="ctr">
            <a:normAutofit/>
          </a:bodyPr>
          <a:lstStyle/>
          <a:p>
            <a:r>
              <a:rPr lang="en-GB" dirty="0"/>
              <a:t>Consequential effects – e.g. refrigeration</a:t>
            </a:r>
          </a:p>
        </p:txBody>
      </p:sp>
      <p:sp>
        <p:nvSpPr>
          <p:cNvPr id="10" name="Content Placeholder 3">
            <a:extLst>
              <a:ext uri="{FF2B5EF4-FFF2-40B4-BE49-F238E27FC236}">
                <a16:creationId xmlns:a16="http://schemas.microsoft.com/office/drawing/2014/main" id="{6D93E16B-0FBB-42D8-A261-1633D15F12E1}"/>
              </a:ext>
            </a:extLst>
          </p:cNvPr>
          <p:cNvSpPr>
            <a:spLocks noGrp="1"/>
          </p:cNvSpPr>
          <p:nvPr>
            <p:ph sz="half" idx="2"/>
          </p:nvPr>
        </p:nvSpPr>
        <p:spPr>
          <a:xfrm>
            <a:off x="7320136" y="1628776"/>
            <a:ext cx="4463876" cy="4895850"/>
          </a:xfrm>
        </p:spPr>
        <p:txBody>
          <a:bodyPr/>
          <a:lstStyle/>
          <a:p>
            <a:r>
              <a:rPr lang="en-US" dirty="0"/>
              <a:t>Don’t forget indirect emissions</a:t>
            </a:r>
          </a:p>
          <a:p>
            <a:pPr lvl="1"/>
            <a:r>
              <a:rPr lang="en-US" dirty="0"/>
              <a:t>Manufacture</a:t>
            </a:r>
          </a:p>
          <a:p>
            <a:pPr lvl="1"/>
            <a:r>
              <a:rPr lang="en-US" dirty="0"/>
              <a:t>Disposal</a:t>
            </a:r>
          </a:p>
          <a:p>
            <a:pPr lvl="1"/>
            <a:r>
              <a:rPr lang="en-US" dirty="0"/>
              <a:t>Increased energy consumption?!</a:t>
            </a:r>
          </a:p>
        </p:txBody>
      </p:sp>
      <p:graphicFrame>
        <p:nvGraphicFramePr>
          <p:cNvPr id="5" name="Content Placeholder 4">
            <a:extLst>
              <a:ext uri="{FF2B5EF4-FFF2-40B4-BE49-F238E27FC236}">
                <a16:creationId xmlns:a16="http://schemas.microsoft.com/office/drawing/2014/main" id="{6D0028B8-980F-435B-9BA7-3F48EF0D6231}"/>
              </a:ext>
            </a:extLst>
          </p:cNvPr>
          <p:cNvGraphicFramePr>
            <a:graphicFrameLocks noGrp="1"/>
          </p:cNvGraphicFramePr>
          <p:nvPr>
            <p:ph sz="half" idx="1"/>
            <p:extLst>
              <p:ext uri="{D42A27DB-BD31-4B8C-83A1-F6EECF244321}">
                <p14:modId xmlns:p14="http://schemas.microsoft.com/office/powerpoint/2010/main" val="1360330947"/>
              </p:ext>
            </p:extLst>
          </p:nvPr>
        </p:nvGraphicFramePr>
        <p:xfrm>
          <a:off x="456302" y="1628776"/>
          <a:ext cx="6359778" cy="4895857"/>
        </p:xfrm>
        <a:graphic>
          <a:graphicData uri="http://schemas.openxmlformats.org/drawingml/2006/table">
            <a:tbl>
              <a:tblPr firstRow="1" bandRow="1">
                <a:tableStyleId>{37CE84F3-28C3-443E-9E96-99CF82512B78}</a:tableStyleId>
              </a:tblPr>
              <a:tblGrid>
                <a:gridCol w="2446660">
                  <a:extLst>
                    <a:ext uri="{9D8B030D-6E8A-4147-A177-3AD203B41FA5}">
                      <a16:colId xmlns:a16="http://schemas.microsoft.com/office/drawing/2014/main" val="3036586576"/>
                    </a:ext>
                  </a:extLst>
                </a:gridCol>
                <a:gridCol w="3913118">
                  <a:extLst>
                    <a:ext uri="{9D8B030D-6E8A-4147-A177-3AD203B41FA5}">
                      <a16:colId xmlns:a16="http://schemas.microsoft.com/office/drawing/2014/main" val="2135072666"/>
                    </a:ext>
                  </a:extLst>
                </a:gridCol>
              </a:tblGrid>
              <a:tr h="994470">
                <a:tc>
                  <a:txBody>
                    <a:bodyPr/>
                    <a:lstStyle/>
                    <a:p>
                      <a:pPr algn="l" fontAlgn="b"/>
                      <a:r>
                        <a:rPr lang="en-GB" sz="2900" u="none" strike="noStrike">
                          <a:effectLst/>
                        </a:rPr>
                        <a:t>Refrigerant</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l" fontAlgn="b"/>
                      <a:r>
                        <a:rPr lang="en-GB" sz="2900" u="none" strike="noStrike" dirty="0">
                          <a:effectLst/>
                        </a:rPr>
                        <a:t>GWP CO</a:t>
                      </a:r>
                      <a:r>
                        <a:rPr lang="en-GB" sz="2900" u="none" strike="noStrike" baseline="-25000" dirty="0">
                          <a:effectLst/>
                        </a:rPr>
                        <a:t>2</a:t>
                      </a:r>
                      <a:r>
                        <a:rPr lang="en-GB" sz="2900" u="none" strike="noStrike" dirty="0">
                          <a:effectLst/>
                        </a:rPr>
                        <a:t>e direct emissions</a:t>
                      </a:r>
                      <a:endParaRPr lang="en-GB" sz="2900" b="0" i="0" u="none" strike="noStrike" dirty="0">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3859316503"/>
                  </a:ext>
                </a:extLst>
              </a:tr>
              <a:tr h="557341">
                <a:tc>
                  <a:txBody>
                    <a:bodyPr/>
                    <a:lstStyle/>
                    <a:p>
                      <a:pPr algn="l" fontAlgn="b"/>
                      <a:r>
                        <a:rPr lang="en-GB" sz="2900" u="none" strike="noStrike">
                          <a:effectLst/>
                        </a:rPr>
                        <a:t>404A</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3922</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1561977395"/>
                  </a:ext>
                </a:extLst>
              </a:tr>
              <a:tr h="557341">
                <a:tc>
                  <a:txBody>
                    <a:bodyPr/>
                    <a:lstStyle/>
                    <a:p>
                      <a:pPr algn="l" fontAlgn="b"/>
                      <a:r>
                        <a:rPr lang="en-GB" sz="2900" u="none" strike="noStrike">
                          <a:effectLst/>
                        </a:rPr>
                        <a:t>434A</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3245</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1200569133"/>
                  </a:ext>
                </a:extLst>
              </a:tr>
              <a:tr h="557341">
                <a:tc>
                  <a:txBody>
                    <a:bodyPr/>
                    <a:lstStyle/>
                    <a:p>
                      <a:pPr algn="l" fontAlgn="b"/>
                      <a:r>
                        <a:rPr lang="en-GB" sz="2900" u="none" strike="noStrike">
                          <a:effectLst/>
                        </a:rPr>
                        <a:t>422A</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3143</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2909645636"/>
                  </a:ext>
                </a:extLst>
              </a:tr>
              <a:tr h="557341">
                <a:tc>
                  <a:txBody>
                    <a:bodyPr/>
                    <a:lstStyle/>
                    <a:p>
                      <a:pPr algn="l" fontAlgn="b"/>
                      <a:r>
                        <a:rPr lang="en-GB" sz="2900" u="none" strike="noStrike">
                          <a:effectLst/>
                        </a:rPr>
                        <a:t>407C</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1774</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1680196919"/>
                  </a:ext>
                </a:extLst>
              </a:tr>
              <a:tr h="557341">
                <a:tc>
                  <a:txBody>
                    <a:bodyPr/>
                    <a:lstStyle/>
                    <a:p>
                      <a:pPr algn="l" fontAlgn="b"/>
                      <a:r>
                        <a:rPr lang="en-GB" sz="2900" u="none" strike="noStrike">
                          <a:effectLst/>
                        </a:rPr>
                        <a:t>152A</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124</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2119424461"/>
                  </a:ext>
                </a:extLst>
              </a:tr>
              <a:tr h="557341">
                <a:tc>
                  <a:txBody>
                    <a:bodyPr/>
                    <a:lstStyle/>
                    <a:p>
                      <a:pPr algn="l" fontAlgn="b"/>
                      <a:r>
                        <a:rPr lang="en-GB" sz="2900" u="none" strike="noStrike">
                          <a:effectLst/>
                        </a:rPr>
                        <a:t>CO2</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a:effectLst/>
                        </a:rPr>
                        <a:t>1</a:t>
                      </a:r>
                      <a:endParaRPr lang="en-GB" sz="2900" b="0" i="0" u="none" strike="noStrike">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593810856"/>
                  </a:ext>
                </a:extLst>
              </a:tr>
              <a:tr h="557341">
                <a:tc>
                  <a:txBody>
                    <a:bodyPr/>
                    <a:lstStyle/>
                    <a:p>
                      <a:pPr algn="l" fontAlgn="b"/>
                      <a:r>
                        <a:rPr lang="en-GB" sz="2900" u="none" strike="noStrike">
                          <a:effectLst/>
                        </a:rPr>
                        <a:t>Ammonia</a:t>
                      </a:r>
                      <a:endParaRPr lang="en-GB" sz="2900" b="0" i="0" u="none" strike="noStrike">
                        <a:solidFill>
                          <a:srgbClr val="000000"/>
                        </a:solidFill>
                        <a:effectLst/>
                        <a:latin typeface="Calibri" panose="020F0502020204030204" pitchFamily="34" charset="0"/>
                      </a:endParaRPr>
                    </a:p>
                  </a:txBody>
                  <a:tcPr marL="24837" marR="24837" marT="24837" marB="0" anchor="b"/>
                </a:tc>
                <a:tc>
                  <a:txBody>
                    <a:bodyPr/>
                    <a:lstStyle/>
                    <a:p>
                      <a:pPr algn="r" fontAlgn="b"/>
                      <a:r>
                        <a:rPr lang="en-GB" sz="2900" u="none" strike="noStrike" dirty="0">
                          <a:effectLst/>
                        </a:rPr>
                        <a:t>0</a:t>
                      </a:r>
                      <a:endParaRPr lang="en-GB" sz="2900" b="0" i="0" u="none" strike="noStrike" dirty="0">
                        <a:solidFill>
                          <a:srgbClr val="000000"/>
                        </a:solidFill>
                        <a:effectLst/>
                        <a:latin typeface="Calibri" panose="020F0502020204030204" pitchFamily="34" charset="0"/>
                      </a:endParaRPr>
                    </a:p>
                  </a:txBody>
                  <a:tcPr marL="24837" marR="24837" marT="24837" marB="0" anchor="b"/>
                </a:tc>
                <a:extLst>
                  <a:ext uri="{0D108BD9-81ED-4DB2-BD59-A6C34878D82A}">
                    <a16:rowId xmlns:a16="http://schemas.microsoft.com/office/drawing/2014/main" val="2068520074"/>
                  </a:ext>
                </a:extLst>
              </a:tr>
            </a:tbl>
          </a:graphicData>
        </a:graphic>
      </p:graphicFrame>
      <p:sp>
        <p:nvSpPr>
          <p:cNvPr id="6" name="Oval 5">
            <a:extLst>
              <a:ext uri="{FF2B5EF4-FFF2-40B4-BE49-F238E27FC236}">
                <a16:creationId xmlns:a16="http://schemas.microsoft.com/office/drawing/2014/main" id="{019C12ED-C805-4273-A854-9DB7AB72FE6A}"/>
              </a:ext>
            </a:extLst>
          </p:cNvPr>
          <p:cNvSpPr/>
          <p:nvPr/>
        </p:nvSpPr>
        <p:spPr>
          <a:xfrm>
            <a:off x="7680176" y="3284984"/>
            <a:ext cx="2808312"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9436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6437C-E79B-4DA6-9A97-3C0E47D2CDB5}"/>
              </a:ext>
            </a:extLst>
          </p:cNvPr>
          <p:cNvSpPr>
            <a:spLocks noGrp="1"/>
          </p:cNvSpPr>
          <p:nvPr>
            <p:ph type="title"/>
          </p:nvPr>
        </p:nvSpPr>
        <p:spPr/>
        <p:txBody>
          <a:bodyPr/>
          <a:lstStyle/>
          <a:p>
            <a:r>
              <a:rPr lang="en-GB" dirty="0"/>
              <a:t>So what does it all mean?</a:t>
            </a:r>
          </a:p>
        </p:txBody>
      </p:sp>
      <p:sp>
        <p:nvSpPr>
          <p:cNvPr id="3" name="Content Placeholder 2">
            <a:extLst>
              <a:ext uri="{FF2B5EF4-FFF2-40B4-BE49-F238E27FC236}">
                <a16:creationId xmlns:a16="http://schemas.microsoft.com/office/drawing/2014/main" id="{01A0BCFF-28A6-49ED-AF13-27B42B235567}"/>
              </a:ext>
            </a:extLst>
          </p:cNvPr>
          <p:cNvSpPr>
            <a:spLocks noGrp="1"/>
          </p:cNvSpPr>
          <p:nvPr>
            <p:ph sz="half" idx="1"/>
          </p:nvPr>
        </p:nvSpPr>
        <p:spPr>
          <a:xfrm>
            <a:off x="432994" y="1196752"/>
            <a:ext cx="5586412" cy="4895850"/>
          </a:xfrm>
        </p:spPr>
        <p:txBody>
          <a:bodyPr/>
          <a:lstStyle/>
          <a:p>
            <a:r>
              <a:rPr lang="en-GB" dirty="0"/>
              <a:t>Energy is an important CO</a:t>
            </a:r>
            <a:r>
              <a:rPr lang="en-GB" baseline="-25000" dirty="0"/>
              <a:t>2</a:t>
            </a:r>
            <a:r>
              <a:rPr lang="en-GB" dirty="0"/>
              <a:t> emission to tackle</a:t>
            </a:r>
          </a:p>
          <a:p>
            <a:r>
              <a:rPr lang="en-GB" dirty="0"/>
              <a:t>Renewable electricity will soon dominate at grid and user levels</a:t>
            </a:r>
          </a:p>
          <a:p>
            <a:r>
              <a:rPr lang="en-GB" dirty="0"/>
              <a:t>Greenhouse heating is moving towards heat pumps for new build and some retrofit</a:t>
            </a:r>
          </a:p>
          <a:p>
            <a:r>
              <a:rPr lang="en-GB" dirty="0"/>
              <a:t>New sources of CO</a:t>
            </a:r>
            <a:r>
              <a:rPr lang="en-GB" baseline="-25000" dirty="0"/>
              <a:t>2</a:t>
            </a:r>
            <a:r>
              <a:rPr lang="en-GB" dirty="0"/>
              <a:t> need to be found to replace gas burning</a:t>
            </a:r>
          </a:p>
          <a:p>
            <a:r>
              <a:rPr lang="en-GB" dirty="0"/>
              <a:t>Input efficiency is really important to reduce emissions at source</a:t>
            </a:r>
          </a:p>
        </p:txBody>
      </p:sp>
      <p:graphicFrame>
        <p:nvGraphicFramePr>
          <p:cNvPr id="5" name="Content Placeholder 4">
            <a:extLst>
              <a:ext uri="{FF2B5EF4-FFF2-40B4-BE49-F238E27FC236}">
                <a16:creationId xmlns:a16="http://schemas.microsoft.com/office/drawing/2014/main" id="{816FB30C-77F5-458A-9CAE-8E3F7AFA06E4}"/>
              </a:ext>
            </a:extLst>
          </p:cNvPr>
          <p:cNvGraphicFramePr>
            <a:graphicFrameLocks noGrp="1"/>
          </p:cNvGraphicFramePr>
          <p:nvPr>
            <p:ph sz="half" idx="2"/>
            <p:extLst>
              <p:ext uri="{D42A27DB-BD31-4B8C-83A1-F6EECF244321}">
                <p14:modId xmlns:p14="http://schemas.microsoft.com/office/powerpoint/2010/main" val="711023574"/>
              </p:ext>
            </p:extLst>
          </p:nvPr>
        </p:nvGraphicFramePr>
        <p:xfrm>
          <a:off x="6222605" y="1360058"/>
          <a:ext cx="5586413"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81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3E28-3EBD-4F05-B9DA-6395E7BF11F2}"/>
              </a:ext>
            </a:extLst>
          </p:cNvPr>
          <p:cNvSpPr txBox="1">
            <a:spLocks/>
          </p:cNvSpPr>
          <p:nvPr/>
        </p:nvSpPr>
        <p:spPr>
          <a:xfrm>
            <a:off x="1487488" y="2492896"/>
            <a:ext cx="11376024" cy="1169988"/>
          </a:xfrm>
          <a:prstGeom prst="rect">
            <a:avLst/>
          </a:prstGeom>
        </p:spPr>
        <p:txBody>
          <a:bodyPr/>
          <a:lstStyle>
            <a:lvl1pPr algn="l" defTabSz="914400" rtl="0" eaLnBrk="1" latinLnBrk="0" hangingPunct="1">
              <a:lnSpc>
                <a:spcPct val="90000"/>
              </a:lnSpc>
              <a:spcBef>
                <a:spcPct val="0"/>
              </a:spcBef>
              <a:buNone/>
              <a:defRPr sz="3800" b="0" i="0" strike="noStrike" kern="1200" baseline="0">
                <a:solidFill>
                  <a:schemeClr val="tx1"/>
                </a:solidFill>
                <a:latin typeface="Ubuntu" charset="0"/>
                <a:ea typeface="Ubuntu" charset="0"/>
                <a:cs typeface="Ubuntu" charset="0"/>
              </a:defRPr>
            </a:lvl1pPr>
          </a:lstStyle>
          <a:p>
            <a:r>
              <a:rPr lang="en-GB" dirty="0"/>
              <a:t>Questions?</a:t>
            </a:r>
          </a:p>
        </p:txBody>
      </p:sp>
    </p:spTree>
    <p:extLst>
      <p:ext uri="{BB962C8B-B14F-4D97-AF65-F5344CB8AC3E}">
        <p14:creationId xmlns:p14="http://schemas.microsoft.com/office/powerpoint/2010/main" val="35142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F50D-5C6C-4A9A-BA5C-A3AF982815AF}"/>
              </a:ext>
            </a:extLst>
          </p:cNvPr>
          <p:cNvSpPr>
            <a:spLocks noGrp="1"/>
          </p:cNvSpPr>
          <p:nvPr>
            <p:ph type="title"/>
          </p:nvPr>
        </p:nvSpPr>
        <p:spPr/>
        <p:txBody>
          <a:bodyPr/>
          <a:lstStyle/>
          <a:p>
            <a:r>
              <a:rPr lang="en-GB" dirty="0"/>
              <a:t>So what is Net Zero?</a:t>
            </a:r>
          </a:p>
        </p:txBody>
      </p:sp>
      <p:pic>
        <p:nvPicPr>
          <p:cNvPr id="6" name="Content Placeholder 5" descr="Bathtub outline">
            <a:extLst>
              <a:ext uri="{FF2B5EF4-FFF2-40B4-BE49-F238E27FC236}">
                <a16:creationId xmlns:a16="http://schemas.microsoft.com/office/drawing/2014/main" id="{1218AA52-D93D-4F14-AF09-34BDE3086CE4}"/>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388729" y="176086"/>
            <a:ext cx="6912768" cy="6912768"/>
          </a:xfrm>
        </p:spPr>
      </p:pic>
      <p:sp>
        <p:nvSpPr>
          <p:cNvPr id="9" name="Freeform: Shape 8">
            <a:extLst>
              <a:ext uri="{FF2B5EF4-FFF2-40B4-BE49-F238E27FC236}">
                <a16:creationId xmlns:a16="http://schemas.microsoft.com/office/drawing/2014/main" id="{739DF36E-E7D9-43E5-B874-F24B236D9B3A}"/>
              </a:ext>
            </a:extLst>
          </p:cNvPr>
          <p:cNvSpPr/>
          <p:nvPr/>
        </p:nvSpPr>
        <p:spPr>
          <a:xfrm>
            <a:off x="1680287" y="3619568"/>
            <a:ext cx="4404049" cy="280317"/>
          </a:xfrm>
          <a:custGeom>
            <a:avLst/>
            <a:gdLst>
              <a:gd name="connsiteX0" fmla="*/ 0 w 4404049"/>
              <a:gd name="connsiteY0" fmla="*/ 252050 h 280317"/>
              <a:gd name="connsiteX1" fmla="*/ 625151 w 4404049"/>
              <a:gd name="connsiteY1" fmla="*/ 123 h 280317"/>
              <a:gd name="connsiteX2" fmla="*/ 1380930 w 4404049"/>
              <a:gd name="connsiteY2" fmla="*/ 280041 h 280317"/>
              <a:gd name="connsiteX3" fmla="*/ 2052734 w 4404049"/>
              <a:gd name="connsiteY3" fmla="*/ 56107 h 280317"/>
              <a:gd name="connsiteX4" fmla="*/ 2696547 w 4404049"/>
              <a:gd name="connsiteY4" fmla="*/ 261380 h 280317"/>
              <a:gd name="connsiteX5" fmla="*/ 3312367 w 4404049"/>
              <a:gd name="connsiteY5" fmla="*/ 74768 h 280317"/>
              <a:gd name="connsiteX6" fmla="*/ 3993502 w 4404049"/>
              <a:gd name="connsiteY6" fmla="*/ 224058 h 280317"/>
              <a:gd name="connsiteX7" fmla="*/ 4404049 w 4404049"/>
              <a:gd name="connsiteY7" fmla="*/ 130752 h 28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4049" h="280317">
                <a:moveTo>
                  <a:pt x="0" y="252050"/>
                </a:moveTo>
                <a:cubicBezTo>
                  <a:pt x="197498" y="123754"/>
                  <a:pt x="394996" y="-4542"/>
                  <a:pt x="625151" y="123"/>
                </a:cubicBezTo>
                <a:cubicBezTo>
                  <a:pt x="855306" y="4788"/>
                  <a:pt x="1143000" y="270710"/>
                  <a:pt x="1380930" y="280041"/>
                </a:cubicBezTo>
                <a:cubicBezTo>
                  <a:pt x="1618861" y="289372"/>
                  <a:pt x="1833465" y="59217"/>
                  <a:pt x="2052734" y="56107"/>
                </a:cubicBezTo>
                <a:cubicBezTo>
                  <a:pt x="2272003" y="52997"/>
                  <a:pt x="2486608" y="258270"/>
                  <a:pt x="2696547" y="261380"/>
                </a:cubicBezTo>
                <a:cubicBezTo>
                  <a:pt x="2906486" y="264490"/>
                  <a:pt x="3096208" y="80988"/>
                  <a:pt x="3312367" y="74768"/>
                </a:cubicBezTo>
                <a:cubicBezTo>
                  <a:pt x="3528526" y="68548"/>
                  <a:pt x="3811555" y="214727"/>
                  <a:pt x="3993502" y="224058"/>
                </a:cubicBezTo>
                <a:cubicBezTo>
                  <a:pt x="4175449" y="233389"/>
                  <a:pt x="4289749" y="182070"/>
                  <a:pt x="4404049" y="130752"/>
                </a:cubicBez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C665A21F-8735-4064-80FF-589B53BA1EC1}"/>
              </a:ext>
            </a:extLst>
          </p:cNvPr>
          <p:cNvCxnSpPr>
            <a:cxnSpLocks/>
          </p:cNvCxnSpPr>
          <p:nvPr/>
        </p:nvCxnSpPr>
        <p:spPr>
          <a:xfrm>
            <a:off x="2811995" y="2840382"/>
            <a:ext cx="0" cy="9193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DD51E3CC-459C-44EA-AA7D-1C01D52A2DE4}"/>
              </a:ext>
            </a:extLst>
          </p:cNvPr>
          <p:cNvCxnSpPr>
            <a:cxnSpLocks/>
          </p:cNvCxnSpPr>
          <p:nvPr/>
        </p:nvCxnSpPr>
        <p:spPr>
          <a:xfrm>
            <a:off x="2523963" y="4568574"/>
            <a:ext cx="0" cy="9193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EA844EE7-D5AA-4ED6-BDD1-ABD0AFD6F94C}"/>
              </a:ext>
            </a:extLst>
          </p:cNvPr>
          <p:cNvSpPr txBox="1"/>
          <p:nvPr/>
        </p:nvSpPr>
        <p:spPr>
          <a:xfrm>
            <a:off x="3503712" y="1717264"/>
            <a:ext cx="2448268" cy="923330"/>
          </a:xfrm>
          <a:prstGeom prst="rect">
            <a:avLst/>
          </a:prstGeom>
          <a:noFill/>
        </p:spPr>
        <p:txBody>
          <a:bodyPr wrap="square" rtlCol="0">
            <a:spAutoFit/>
          </a:bodyPr>
          <a:lstStyle/>
          <a:p>
            <a:r>
              <a:rPr lang="en-GB" dirty="0"/>
              <a:t>I = CO</a:t>
            </a:r>
            <a:r>
              <a:rPr lang="en-GB" baseline="-25000" dirty="0"/>
              <a:t>2</a:t>
            </a:r>
            <a:r>
              <a:rPr lang="en-GB" dirty="0"/>
              <a:t> emissions </a:t>
            </a:r>
            <a:r>
              <a:rPr lang="en-GB" dirty="0">
                <a:solidFill>
                  <a:srgbClr val="575756"/>
                </a:solidFill>
              </a:rPr>
              <a:t>increasing the level of CO</a:t>
            </a:r>
            <a:r>
              <a:rPr lang="en-GB" baseline="-25000" dirty="0">
                <a:solidFill>
                  <a:srgbClr val="575756"/>
                </a:solidFill>
              </a:rPr>
              <a:t>2</a:t>
            </a:r>
            <a:r>
              <a:rPr lang="en-GB" dirty="0">
                <a:solidFill>
                  <a:srgbClr val="575756"/>
                </a:solidFill>
              </a:rPr>
              <a:t> in the system</a:t>
            </a:r>
          </a:p>
        </p:txBody>
      </p:sp>
      <p:sp>
        <p:nvSpPr>
          <p:cNvPr id="18" name="TextBox 17">
            <a:extLst>
              <a:ext uri="{FF2B5EF4-FFF2-40B4-BE49-F238E27FC236}">
                <a16:creationId xmlns:a16="http://schemas.microsoft.com/office/drawing/2014/main" id="{5062C8E7-C593-47B1-B0BE-4055190A604F}"/>
              </a:ext>
            </a:extLst>
          </p:cNvPr>
          <p:cNvSpPr txBox="1"/>
          <p:nvPr/>
        </p:nvSpPr>
        <p:spPr>
          <a:xfrm>
            <a:off x="2999656" y="5085184"/>
            <a:ext cx="2448268" cy="923330"/>
          </a:xfrm>
          <a:prstGeom prst="rect">
            <a:avLst/>
          </a:prstGeom>
          <a:noFill/>
        </p:spPr>
        <p:txBody>
          <a:bodyPr wrap="square" rtlCol="0">
            <a:spAutoFit/>
          </a:bodyPr>
          <a:lstStyle/>
          <a:p>
            <a:r>
              <a:rPr lang="en-GB" dirty="0"/>
              <a:t>S = CO</a:t>
            </a:r>
            <a:r>
              <a:rPr lang="en-GB" baseline="-25000" dirty="0"/>
              <a:t>2</a:t>
            </a:r>
            <a:r>
              <a:rPr lang="en-GB" dirty="0"/>
              <a:t> removals </a:t>
            </a:r>
            <a:r>
              <a:rPr lang="en-GB" dirty="0">
                <a:solidFill>
                  <a:srgbClr val="575756"/>
                </a:solidFill>
              </a:rPr>
              <a:t>decreasing the level of CO</a:t>
            </a:r>
            <a:r>
              <a:rPr lang="en-GB" baseline="-25000" dirty="0">
                <a:solidFill>
                  <a:srgbClr val="575756"/>
                </a:solidFill>
              </a:rPr>
              <a:t>2</a:t>
            </a:r>
            <a:r>
              <a:rPr lang="en-GB" dirty="0">
                <a:solidFill>
                  <a:srgbClr val="575756"/>
                </a:solidFill>
              </a:rPr>
              <a:t> in the system</a:t>
            </a:r>
          </a:p>
        </p:txBody>
      </p:sp>
      <p:sp>
        <p:nvSpPr>
          <p:cNvPr id="19" name="TextBox 18">
            <a:extLst>
              <a:ext uri="{FF2B5EF4-FFF2-40B4-BE49-F238E27FC236}">
                <a16:creationId xmlns:a16="http://schemas.microsoft.com/office/drawing/2014/main" id="{B0D49464-9D4E-41F8-950C-52B97FA802BA}"/>
              </a:ext>
            </a:extLst>
          </p:cNvPr>
          <p:cNvSpPr txBox="1"/>
          <p:nvPr/>
        </p:nvSpPr>
        <p:spPr>
          <a:xfrm>
            <a:off x="7896200" y="1844824"/>
            <a:ext cx="3528392" cy="3416320"/>
          </a:xfrm>
          <a:prstGeom prst="rect">
            <a:avLst/>
          </a:prstGeom>
          <a:noFill/>
        </p:spPr>
        <p:txBody>
          <a:bodyPr wrap="square" rtlCol="0">
            <a:spAutoFit/>
          </a:bodyPr>
          <a:lstStyle/>
          <a:p>
            <a:r>
              <a:rPr lang="en-GB" dirty="0"/>
              <a:t>Net Zero is when I=S</a:t>
            </a:r>
          </a:p>
          <a:p>
            <a:endParaRPr lang="en-GB" dirty="0">
              <a:solidFill>
                <a:srgbClr val="575756"/>
              </a:solidFill>
            </a:endParaRPr>
          </a:p>
          <a:p>
            <a:r>
              <a:rPr lang="en-GB" dirty="0">
                <a:solidFill>
                  <a:srgbClr val="575756"/>
                </a:solidFill>
              </a:rPr>
              <a:t>i.e. emissions into the system (inputs) are equal to emissions out of the system (sequestration)</a:t>
            </a:r>
          </a:p>
          <a:p>
            <a:endParaRPr lang="en-GB" dirty="0">
              <a:solidFill>
                <a:srgbClr val="575756"/>
              </a:solidFill>
            </a:endParaRPr>
          </a:p>
          <a:p>
            <a:r>
              <a:rPr lang="en-GB" dirty="0">
                <a:solidFill>
                  <a:srgbClr val="575756"/>
                </a:solidFill>
              </a:rPr>
              <a:t>The removal actions (S) are easier when emissions inputs (I) are lower </a:t>
            </a:r>
          </a:p>
          <a:p>
            <a:endParaRPr lang="en-GB" dirty="0"/>
          </a:p>
          <a:p>
            <a:r>
              <a:rPr lang="en-GB" dirty="0"/>
              <a:t>Gross Zero is when I=0</a:t>
            </a:r>
          </a:p>
          <a:p>
            <a:endParaRPr lang="en-GB" dirty="0"/>
          </a:p>
        </p:txBody>
      </p:sp>
      <p:sp>
        <p:nvSpPr>
          <p:cNvPr id="20" name="TextBox 19">
            <a:extLst>
              <a:ext uri="{FF2B5EF4-FFF2-40B4-BE49-F238E27FC236}">
                <a16:creationId xmlns:a16="http://schemas.microsoft.com/office/drawing/2014/main" id="{D428A9E5-C595-4A55-B05F-5439A5561704}"/>
              </a:ext>
            </a:extLst>
          </p:cNvPr>
          <p:cNvSpPr txBox="1"/>
          <p:nvPr/>
        </p:nvSpPr>
        <p:spPr>
          <a:xfrm>
            <a:off x="3537856" y="4049563"/>
            <a:ext cx="1800200" cy="523220"/>
          </a:xfrm>
          <a:prstGeom prst="rect">
            <a:avLst/>
          </a:prstGeom>
          <a:noFill/>
        </p:spPr>
        <p:txBody>
          <a:bodyPr wrap="square" rtlCol="0">
            <a:spAutoFit/>
          </a:bodyPr>
          <a:lstStyle/>
          <a:p>
            <a:r>
              <a:rPr lang="en-GB" sz="2800" b="1" dirty="0">
                <a:solidFill>
                  <a:schemeClr val="tx2"/>
                </a:solidFill>
              </a:rPr>
              <a:t>CO</a:t>
            </a:r>
            <a:r>
              <a:rPr lang="en-GB" sz="2800" b="1" baseline="-25000" dirty="0">
                <a:solidFill>
                  <a:schemeClr val="tx2"/>
                </a:solidFill>
              </a:rPr>
              <a:t>2</a:t>
            </a:r>
          </a:p>
        </p:txBody>
      </p:sp>
    </p:spTree>
    <p:extLst>
      <p:ext uri="{BB962C8B-B14F-4D97-AF65-F5344CB8AC3E}">
        <p14:creationId xmlns:p14="http://schemas.microsoft.com/office/powerpoint/2010/main" val="262395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964C-0FD8-495C-99C3-1E5C1AEA8438}"/>
              </a:ext>
            </a:extLst>
          </p:cNvPr>
          <p:cNvSpPr>
            <a:spLocks noGrp="1"/>
          </p:cNvSpPr>
          <p:nvPr>
            <p:ph type="title"/>
          </p:nvPr>
        </p:nvSpPr>
        <p:spPr/>
        <p:txBody>
          <a:bodyPr/>
          <a:lstStyle/>
          <a:p>
            <a:r>
              <a:rPr lang="en-GB" dirty="0"/>
              <a:t>Net Zero commitments</a:t>
            </a:r>
          </a:p>
        </p:txBody>
      </p:sp>
      <p:pic>
        <p:nvPicPr>
          <p:cNvPr id="8" name="Content Placeholder 7">
            <a:extLst>
              <a:ext uri="{FF2B5EF4-FFF2-40B4-BE49-F238E27FC236}">
                <a16:creationId xmlns:a16="http://schemas.microsoft.com/office/drawing/2014/main" id="{1CE42101-D759-4D51-9ADA-0F632BE0634C}"/>
              </a:ext>
            </a:extLst>
          </p:cNvPr>
          <p:cNvPicPr>
            <a:picLocks noGrp="1" noChangeAspect="1"/>
          </p:cNvPicPr>
          <p:nvPr>
            <p:ph sz="half" idx="2"/>
          </p:nvPr>
        </p:nvPicPr>
        <p:blipFill>
          <a:blip r:embed="rId2"/>
          <a:stretch>
            <a:fillRect/>
          </a:stretch>
        </p:blipFill>
        <p:spPr>
          <a:xfrm>
            <a:off x="119337" y="1083856"/>
            <a:ext cx="4896544" cy="2928914"/>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9B5BCC08-0ABF-4B9D-8E5B-F049FE6E8677}"/>
              </a:ext>
            </a:extLst>
          </p:cNvPr>
          <p:cNvPicPr>
            <a:picLocks noGrp="1" noChangeAspect="1"/>
          </p:cNvPicPr>
          <p:nvPr>
            <p:ph sz="half" idx="1"/>
          </p:nvPr>
        </p:nvPicPr>
        <p:blipFill>
          <a:blip r:embed="rId3"/>
          <a:stretch>
            <a:fillRect/>
          </a:stretch>
        </p:blipFill>
        <p:spPr>
          <a:xfrm>
            <a:off x="2559786" y="3528255"/>
            <a:ext cx="4394473" cy="278457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4945990-2D1E-4987-81FD-923C73C4B0DA}"/>
              </a:ext>
            </a:extLst>
          </p:cNvPr>
          <p:cNvPicPr>
            <a:picLocks noChangeAspect="1"/>
          </p:cNvPicPr>
          <p:nvPr/>
        </p:nvPicPr>
        <p:blipFill>
          <a:blip r:embed="rId4"/>
          <a:stretch>
            <a:fillRect/>
          </a:stretch>
        </p:blipFill>
        <p:spPr>
          <a:xfrm>
            <a:off x="5549329" y="1211854"/>
            <a:ext cx="5372586" cy="2868339"/>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FA991CA-298A-4198-B65E-8B7F707660F4}"/>
              </a:ext>
            </a:extLst>
          </p:cNvPr>
          <p:cNvPicPr>
            <a:picLocks noChangeAspect="1"/>
          </p:cNvPicPr>
          <p:nvPr/>
        </p:nvPicPr>
        <p:blipFill>
          <a:blip r:embed="rId5"/>
          <a:stretch>
            <a:fillRect/>
          </a:stretch>
        </p:blipFill>
        <p:spPr>
          <a:xfrm>
            <a:off x="8975715" y="2132856"/>
            <a:ext cx="2952933" cy="431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7455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7743-C372-41BC-A54B-4225E6B40BE1}"/>
              </a:ext>
            </a:extLst>
          </p:cNvPr>
          <p:cNvSpPr>
            <a:spLocks noGrp="1"/>
          </p:cNvSpPr>
          <p:nvPr>
            <p:ph type="title"/>
          </p:nvPr>
        </p:nvSpPr>
        <p:spPr/>
        <p:txBody>
          <a:bodyPr/>
          <a:lstStyle/>
          <a:p>
            <a:r>
              <a:rPr lang="en-GB" dirty="0"/>
              <a:t>The problem – emissions sources</a:t>
            </a:r>
          </a:p>
        </p:txBody>
      </p:sp>
      <p:sp>
        <p:nvSpPr>
          <p:cNvPr id="4" name="Content Placeholder 3">
            <a:extLst>
              <a:ext uri="{FF2B5EF4-FFF2-40B4-BE49-F238E27FC236}">
                <a16:creationId xmlns:a16="http://schemas.microsoft.com/office/drawing/2014/main" id="{2A1ABDD2-8FF6-4C7E-B784-14426DEF4B8F}"/>
              </a:ext>
            </a:extLst>
          </p:cNvPr>
          <p:cNvSpPr>
            <a:spLocks noGrp="1"/>
          </p:cNvSpPr>
          <p:nvPr>
            <p:ph sz="half" idx="2"/>
          </p:nvPr>
        </p:nvSpPr>
        <p:spPr>
          <a:xfrm>
            <a:off x="6172593" y="1271109"/>
            <a:ext cx="5586413" cy="4895850"/>
          </a:xfrm>
        </p:spPr>
        <p:txBody>
          <a:bodyPr/>
          <a:lstStyle/>
          <a:p>
            <a:r>
              <a:rPr lang="en-GB" dirty="0"/>
              <a:t>Graph shows emissions makeup (orange and red)</a:t>
            </a:r>
          </a:p>
          <a:p>
            <a:r>
              <a:rPr lang="en-GB" dirty="0"/>
              <a:t>Green is proposed action</a:t>
            </a:r>
          </a:p>
          <a:p>
            <a:r>
              <a:rPr lang="en-GB" dirty="0"/>
              <a:t>First step is to reduce emissions</a:t>
            </a:r>
          </a:p>
          <a:p>
            <a:r>
              <a:rPr lang="en-GB" dirty="0"/>
              <a:t>What can we influence in horticulture?</a:t>
            </a:r>
          </a:p>
          <a:p>
            <a:pPr lvl="1"/>
            <a:r>
              <a:rPr lang="en-GB" dirty="0"/>
              <a:t>Inputs</a:t>
            </a:r>
          </a:p>
          <a:p>
            <a:pPr lvl="1"/>
            <a:r>
              <a:rPr lang="en-GB" dirty="0"/>
              <a:t>Energy</a:t>
            </a:r>
          </a:p>
          <a:p>
            <a:pPr lvl="1"/>
            <a:r>
              <a:rPr lang="en-GB" dirty="0"/>
              <a:t>Productivity</a:t>
            </a:r>
          </a:p>
          <a:p>
            <a:pPr lvl="1"/>
            <a:r>
              <a:rPr lang="en-GB" dirty="0"/>
              <a:t>Transport</a:t>
            </a:r>
          </a:p>
        </p:txBody>
      </p:sp>
      <p:pic>
        <p:nvPicPr>
          <p:cNvPr id="6" name="Picture 5">
            <a:extLst>
              <a:ext uri="{FF2B5EF4-FFF2-40B4-BE49-F238E27FC236}">
                <a16:creationId xmlns:a16="http://schemas.microsoft.com/office/drawing/2014/main" id="{6BC6D6CB-C4FD-4BFD-B869-CDB305221302}"/>
              </a:ext>
            </a:extLst>
          </p:cNvPr>
          <p:cNvPicPr>
            <a:picLocks noChangeAspect="1"/>
          </p:cNvPicPr>
          <p:nvPr/>
        </p:nvPicPr>
        <p:blipFill>
          <a:blip r:embed="rId2"/>
          <a:stretch>
            <a:fillRect/>
          </a:stretch>
        </p:blipFill>
        <p:spPr>
          <a:xfrm>
            <a:off x="716536" y="980728"/>
            <a:ext cx="5277864" cy="5476612"/>
          </a:xfrm>
          <a:prstGeom prst="rect">
            <a:avLst/>
          </a:prstGeom>
        </p:spPr>
      </p:pic>
    </p:spTree>
    <p:extLst>
      <p:ext uri="{BB962C8B-B14F-4D97-AF65-F5344CB8AC3E}">
        <p14:creationId xmlns:p14="http://schemas.microsoft.com/office/powerpoint/2010/main" val="133805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left)">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25C0B7-13EB-4702-B8EA-3E72AD195FC6}"/>
              </a:ext>
            </a:extLst>
          </p:cNvPr>
          <p:cNvSpPr>
            <a:spLocks noGrp="1"/>
          </p:cNvSpPr>
          <p:nvPr>
            <p:ph type="title"/>
          </p:nvPr>
        </p:nvSpPr>
        <p:spPr>
          <a:xfrm>
            <a:off x="432994" y="176086"/>
            <a:ext cx="11376024" cy="1169988"/>
          </a:xfrm>
        </p:spPr>
        <p:txBody>
          <a:bodyPr/>
          <a:lstStyle/>
          <a:p>
            <a:r>
              <a:rPr lang="en-US" dirty="0"/>
              <a:t>Footsteps towards Net Zero</a:t>
            </a:r>
          </a:p>
        </p:txBody>
      </p:sp>
      <p:pic>
        <p:nvPicPr>
          <p:cNvPr id="6" name="Content Placeholder 5" descr="Footprints outline">
            <a:extLst>
              <a:ext uri="{FF2B5EF4-FFF2-40B4-BE49-F238E27FC236}">
                <a16:creationId xmlns:a16="http://schemas.microsoft.com/office/drawing/2014/main" id="{1461CAF2-C3DF-4B9D-B383-1613786D993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rot="5973594">
            <a:off x="95626" y="1413511"/>
            <a:ext cx="4895850" cy="4895850"/>
          </a:xfrm>
        </p:spPr>
      </p:pic>
      <p:pic>
        <p:nvPicPr>
          <p:cNvPr id="10" name="Content Placeholder 5" descr="Footprints outline">
            <a:extLst>
              <a:ext uri="{FF2B5EF4-FFF2-40B4-BE49-F238E27FC236}">
                <a16:creationId xmlns:a16="http://schemas.microsoft.com/office/drawing/2014/main" id="{8ED9891E-E7A3-4FD9-AA2A-3F9006B1E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388885">
            <a:off x="4148068" y="1786064"/>
            <a:ext cx="4895850" cy="4895850"/>
          </a:xfrm>
          <a:prstGeom prst="rect">
            <a:avLst/>
          </a:prstGeom>
        </p:spPr>
      </p:pic>
      <p:pic>
        <p:nvPicPr>
          <p:cNvPr id="12" name="Content Placeholder 5" descr="Footprints outline">
            <a:extLst>
              <a:ext uri="{FF2B5EF4-FFF2-40B4-BE49-F238E27FC236}">
                <a16:creationId xmlns:a16="http://schemas.microsoft.com/office/drawing/2014/main" id="{6FA0AE98-979D-489D-814A-C3338F70C2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554686">
            <a:off x="7947909" y="742316"/>
            <a:ext cx="4895850" cy="4895850"/>
          </a:xfrm>
          <a:prstGeom prst="rect">
            <a:avLst/>
          </a:prstGeom>
        </p:spPr>
      </p:pic>
      <p:sp>
        <p:nvSpPr>
          <p:cNvPr id="7" name="TextBox 6">
            <a:extLst>
              <a:ext uri="{FF2B5EF4-FFF2-40B4-BE49-F238E27FC236}">
                <a16:creationId xmlns:a16="http://schemas.microsoft.com/office/drawing/2014/main" id="{B298E63F-BFF6-4FE8-B090-0C803BCD04DA}"/>
              </a:ext>
            </a:extLst>
          </p:cNvPr>
          <p:cNvSpPr txBox="1"/>
          <p:nvPr/>
        </p:nvSpPr>
        <p:spPr>
          <a:xfrm>
            <a:off x="911424" y="4418655"/>
            <a:ext cx="2110557" cy="369332"/>
          </a:xfrm>
          <a:prstGeom prst="rect">
            <a:avLst/>
          </a:prstGeom>
          <a:noFill/>
        </p:spPr>
        <p:txBody>
          <a:bodyPr wrap="square" rtlCol="0">
            <a:spAutoFit/>
          </a:bodyPr>
          <a:lstStyle/>
          <a:p>
            <a:r>
              <a:rPr lang="en-GB" dirty="0"/>
              <a:t>Measure</a:t>
            </a:r>
          </a:p>
        </p:txBody>
      </p:sp>
      <p:sp>
        <p:nvSpPr>
          <p:cNvPr id="14" name="TextBox 13">
            <a:extLst>
              <a:ext uri="{FF2B5EF4-FFF2-40B4-BE49-F238E27FC236}">
                <a16:creationId xmlns:a16="http://schemas.microsoft.com/office/drawing/2014/main" id="{9E7EC379-61EC-4D54-A99C-36F716CC8A71}"/>
              </a:ext>
            </a:extLst>
          </p:cNvPr>
          <p:cNvSpPr txBox="1"/>
          <p:nvPr/>
        </p:nvSpPr>
        <p:spPr>
          <a:xfrm>
            <a:off x="2122684" y="2739784"/>
            <a:ext cx="2110557" cy="369332"/>
          </a:xfrm>
          <a:prstGeom prst="rect">
            <a:avLst/>
          </a:prstGeom>
          <a:noFill/>
        </p:spPr>
        <p:txBody>
          <a:bodyPr wrap="square" rtlCol="0">
            <a:spAutoFit/>
          </a:bodyPr>
          <a:lstStyle/>
          <a:p>
            <a:r>
              <a:rPr lang="en-GB" dirty="0"/>
              <a:t>Understand</a:t>
            </a:r>
          </a:p>
        </p:txBody>
      </p:sp>
      <p:sp>
        <p:nvSpPr>
          <p:cNvPr id="15" name="TextBox 14">
            <a:extLst>
              <a:ext uri="{FF2B5EF4-FFF2-40B4-BE49-F238E27FC236}">
                <a16:creationId xmlns:a16="http://schemas.microsoft.com/office/drawing/2014/main" id="{F56AEA5A-AF92-40AC-A64C-A8111D977BBE}"/>
              </a:ext>
            </a:extLst>
          </p:cNvPr>
          <p:cNvSpPr txBox="1"/>
          <p:nvPr/>
        </p:nvSpPr>
        <p:spPr>
          <a:xfrm rot="20884128">
            <a:off x="5030011" y="5162331"/>
            <a:ext cx="2110557" cy="369332"/>
          </a:xfrm>
          <a:prstGeom prst="rect">
            <a:avLst/>
          </a:prstGeom>
          <a:noFill/>
        </p:spPr>
        <p:txBody>
          <a:bodyPr wrap="square" rtlCol="0">
            <a:spAutoFit/>
          </a:bodyPr>
          <a:lstStyle/>
          <a:p>
            <a:r>
              <a:rPr lang="en-GB" dirty="0"/>
              <a:t>Reduce inputs</a:t>
            </a:r>
          </a:p>
        </p:txBody>
      </p:sp>
      <p:sp>
        <p:nvSpPr>
          <p:cNvPr id="16" name="TextBox 15">
            <a:extLst>
              <a:ext uri="{FF2B5EF4-FFF2-40B4-BE49-F238E27FC236}">
                <a16:creationId xmlns:a16="http://schemas.microsoft.com/office/drawing/2014/main" id="{F3033808-4328-4298-8F1C-BF59FEB9EFD9}"/>
              </a:ext>
            </a:extLst>
          </p:cNvPr>
          <p:cNvSpPr txBox="1"/>
          <p:nvPr/>
        </p:nvSpPr>
        <p:spPr>
          <a:xfrm rot="20981622">
            <a:off x="5637071" y="3110271"/>
            <a:ext cx="2110557" cy="369332"/>
          </a:xfrm>
          <a:prstGeom prst="rect">
            <a:avLst/>
          </a:prstGeom>
          <a:noFill/>
        </p:spPr>
        <p:txBody>
          <a:bodyPr wrap="square" rtlCol="0">
            <a:spAutoFit/>
          </a:bodyPr>
          <a:lstStyle/>
          <a:p>
            <a:r>
              <a:rPr lang="en-GB" dirty="0"/>
              <a:t>Be more efficient</a:t>
            </a:r>
          </a:p>
        </p:txBody>
      </p:sp>
      <p:sp>
        <p:nvSpPr>
          <p:cNvPr id="17" name="TextBox 16">
            <a:extLst>
              <a:ext uri="{FF2B5EF4-FFF2-40B4-BE49-F238E27FC236}">
                <a16:creationId xmlns:a16="http://schemas.microsoft.com/office/drawing/2014/main" id="{8E053CDB-1469-438D-91C8-250D45802A41}"/>
              </a:ext>
            </a:extLst>
          </p:cNvPr>
          <p:cNvSpPr txBox="1"/>
          <p:nvPr/>
        </p:nvSpPr>
        <p:spPr>
          <a:xfrm rot="20569923">
            <a:off x="8834635" y="4342502"/>
            <a:ext cx="2342116" cy="369332"/>
          </a:xfrm>
          <a:prstGeom prst="rect">
            <a:avLst/>
          </a:prstGeom>
          <a:noFill/>
        </p:spPr>
        <p:txBody>
          <a:bodyPr wrap="square" rtlCol="0">
            <a:spAutoFit/>
          </a:bodyPr>
          <a:lstStyle/>
          <a:p>
            <a:r>
              <a:rPr lang="en-GB" dirty="0"/>
              <a:t>Alternative resources</a:t>
            </a:r>
          </a:p>
        </p:txBody>
      </p:sp>
      <p:sp>
        <p:nvSpPr>
          <p:cNvPr id="18" name="TextBox 17">
            <a:extLst>
              <a:ext uri="{FF2B5EF4-FFF2-40B4-BE49-F238E27FC236}">
                <a16:creationId xmlns:a16="http://schemas.microsoft.com/office/drawing/2014/main" id="{BA3AC39A-55EC-4C51-9AD8-A922101DA22E}"/>
              </a:ext>
            </a:extLst>
          </p:cNvPr>
          <p:cNvSpPr txBox="1"/>
          <p:nvPr/>
        </p:nvSpPr>
        <p:spPr>
          <a:xfrm rot="20569923">
            <a:off x="9340556" y="2005074"/>
            <a:ext cx="2110557" cy="369332"/>
          </a:xfrm>
          <a:prstGeom prst="rect">
            <a:avLst/>
          </a:prstGeom>
          <a:noFill/>
        </p:spPr>
        <p:txBody>
          <a:bodyPr wrap="square" rtlCol="0">
            <a:spAutoFit/>
          </a:bodyPr>
          <a:lstStyle/>
          <a:p>
            <a:r>
              <a:rPr lang="en-GB" dirty="0"/>
              <a:t>Sequester</a:t>
            </a:r>
          </a:p>
        </p:txBody>
      </p:sp>
      <p:sp>
        <p:nvSpPr>
          <p:cNvPr id="2" name="Oval 1">
            <a:extLst>
              <a:ext uri="{FF2B5EF4-FFF2-40B4-BE49-F238E27FC236}">
                <a16:creationId xmlns:a16="http://schemas.microsoft.com/office/drawing/2014/main" id="{86579BCE-98D6-4FA6-B4F1-C75CFCCF0BFA}"/>
              </a:ext>
            </a:extLst>
          </p:cNvPr>
          <p:cNvSpPr/>
          <p:nvPr/>
        </p:nvSpPr>
        <p:spPr>
          <a:xfrm>
            <a:off x="119336" y="1916832"/>
            <a:ext cx="4694563" cy="4392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89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25C0B7-13EB-4702-B8EA-3E72AD195FC6}"/>
              </a:ext>
            </a:extLst>
          </p:cNvPr>
          <p:cNvSpPr>
            <a:spLocks noGrp="1"/>
          </p:cNvSpPr>
          <p:nvPr>
            <p:ph type="title"/>
          </p:nvPr>
        </p:nvSpPr>
        <p:spPr>
          <a:xfrm>
            <a:off x="432994" y="176086"/>
            <a:ext cx="11376024" cy="1169988"/>
          </a:xfrm>
        </p:spPr>
        <p:txBody>
          <a:bodyPr/>
          <a:lstStyle/>
          <a:p>
            <a:r>
              <a:rPr lang="en-US" dirty="0"/>
              <a:t>Footsteps towards Net Zero</a:t>
            </a:r>
          </a:p>
        </p:txBody>
      </p:sp>
      <p:pic>
        <p:nvPicPr>
          <p:cNvPr id="6" name="Content Placeholder 5" descr="Footprints outline">
            <a:extLst>
              <a:ext uri="{FF2B5EF4-FFF2-40B4-BE49-F238E27FC236}">
                <a16:creationId xmlns:a16="http://schemas.microsoft.com/office/drawing/2014/main" id="{1461CAF2-C3DF-4B9D-B383-1613786D993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rot="5973594">
            <a:off x="95626" y="1413511"/>
            <a:ext cx="4895850" cy="4895850"/>
          </a:xfrm>
        </p:spPr>
      </p:pic>
      <p:pic>
        <p:nvPicPr>
          <p:cNvPr id="10" name="Content Placeholder 5" descr="Footprints outline">
            <a:extLst>
              <a:ext uri="{FF2B5EF4-FFF2-40B4-BE49-F238E27FC236}">
                <a16:creationId xmlns:a16="http://schemas.microsoft.com/office/drawing/2014/main" id="{8ED9891E-E7A3-4FD9-AA2A-3F9006B1E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388885">
            <a:off x="4148068" y="1786064"/>
            <a:ext cx="4895850" cy="4895850"/>
          </a:xfrm>
          <a:prstGeom prst="rect">
            <a:avLst/>
          </a:prstGeom>
        </p:spPr>
      </p:pic>
      <p:pic>
        <p:nvPicPr>
          <p:cNvPr id="12" name="Content Placeholder 5" descr="Footprints outline">
            <a:extLst>
              <a:ext uri="{FF2B5EF4-FFF2-40B4-BE49-F238E27FC236}">
                <a16:creationId xmlns:a16="http://schemas.microsoft.com/office/drawing/2014/main" id="{6FA0AE98-979D-489D-814A-C3338F70C2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554686">
            <a:off x="7947909" y="742316"/>
            <a:ext cx="4895850" cy="4895850"/>
          </a:xfrm>
          <a:prstGeom prst="rect">
            <a:avLst/>
          </a:prstGeom>
        </p:spPr>
      </p:pic>
      <p:sp>
        <p:nvSpPr>
          <p:cNvPr id="7" name="TextBox 6">
            <a:extLst>
              <a:ext uri="{FF2B5EF4-FFF2-40B4-BE49-F238E27FC236}">
                <a16:creationId xmlns:a16="http://schemas.microsoft.com/office/drawing/2014/main" id="{B298E63F-BFF6-4FE8-B090-0C803BCD04DA}"/>
              </a:ext>
            </a:extLst>
          </p:cNvPr>
          <p:cNvSpPr txBox="1"/>
          <p:nvPr/>
        </p:nvSpPr>
        <p:spPr>
          <a:xfrm>
            <a:off x="911424" y="4418655"/>
            <a:ext cx="2110557" cy="369332"/>
          </a:xfrm>
          <a:prstGeom prst="rect">
            <a:avLst/>
          </a:prstGeom>
          <a:noFill/>
        </p:spPr>
        <p:txBody>
          <a:bodyPr wrap="square" rtlCol="0">
            <a:spAutoFit/>
          </a:bodyPr>
          <a:lstStyle/>
          <a:p>
            <a:r>
              <a:rPr lang="en-GB" dirty="0"/>
              <a:t>Measure</a:t>
            </a:r>
          </a:p>
        </p:txBody>
      </p:sp>
      <p:sp>
        <p:nvSpPr>
          <p:cNvPr id="14" name="TextBox 13">
            <a:extLst>
              <a:ext uri="{FF2B5EF4-FFF2-40B4-BE49-F238E27FC236}">
                <a16:creationId xmlns:a16="http://schemas.microsoft.com/office/drawing/2014/main" id="{9E7EC379-61EC-4D54-A99C-36F716CC8A71}"/>
              </a:ext>
            </a:extLst>
          </p:cNvPr>
          <p:cNvSpPr txBox="1"/>
          <p:nvPr/>
        </p:nvSpPr>
        <p:spPr>
          <a:xfrm>
            <a:off x="2122684" y="2739784"/>
            <a:ext cx="2110557" cy="369332"/>
          </a:xfrm>
          <a:prstGeom prst="rect">
            <a:avLst/>
          </a:prstGeom>
          <a:noFill/>
        </p:spPr>
        <p:txBody>
          <a:bodyPr wrap="square" rtlCol="0">
            <a:spAutoFit/>
          </a:bodyPr>
          <a:lstStyle/>
          <a:p>
            <a:r>
              <a:rPr lang="en-GB" dirty="0"/>
              <a:t>Understand</a:t>
            </a:r>
          </a:p>
        </p:txBody>
      </p:sp>
      <p:sp>
        <p:nvSpPr>
          <p:cNvPr id="15" name="TextBox 14">
            <a:extLst>
              <a:ext uri="{FF2B5EF4-FFF2-40B4-BE49-F238E27FC236}">
                <a16:creationId xmlns:a16="http://schemas.microsoft.com/office/drawing/2014/main" id="{F56AEA5A-AF92-40AC-A64C-A8111D977BBE}"/>
              </a:ext>
            </a:extLst>
          </p:cNvPr>
          <p:cNvSpPr txBox="1"/>
          <p:nvPr/>
        </p:nvSpPr>
        <p:spPr>
          <a:xfrm rot="20884128">
            <a:off x="5030011" y="5162331"/>
            <a:ext cx="2110557" cy="369332"/>
          </a:xfrm>
          <a:prstGeom prst="rect">
            <a:avLst/>
          </a:prstGeom>
          <a:noFill/>
        </p:spPr>
        <p:txBody>
          <a:bodyPr wrap="square" rtlCol="0">
            <a:spAutoFit/>
          </a:bodyPr>
          <a:lstStyle/>
          <a:p>
            <a:r>
              <a:rPr lang="en-GB" dirty="0"/>
              <a:t>Reduce inputs</a:t>
            </a:r>
          </a:p>
        </p:txBody>
      </p:sp>
      <p:sp>
        <p:nvSpPr>
          <p:cNvPr id="16" name="TextBox 15">
            <a:extLst>
              <a:ext uri="{FF2B5EF4-FFF2-40B4-BE49-F238E27FC236}">
                <a16:creationId xmlns:a16="http://schemas.microsoft.com/office/drawing/2014/main" id="{F3033808-4328-4298-8F1C-BF59FEB9EFD9}"/>
              </a:ext>
            </a:extLst>
          </p:cNvPr>
          <p:cNvSpPr txBox="1"/>
          <p:nvPr/>
        </p:nvSpPr>
        <p:spPr>
          <a:xfrm rot="20981622">
            <a:off x="5637071" y="3110271"/>
            <a:ext cx="2110557" cy="369332"/>
          </a:xfrm>
          <a:prstGeom prst="rect">
            <a:avLst/>
          </a:prstGeom>
          <a:noFill/>
        </p:spPr>
        <p:txBody>
          <a:bodyPr wrap="square" rtlCol="0">
            <a:spAutoFit/>
          </a:bodyPr>
          <a:lstStyle/>
          <a:p>
            <a:r>
              <a:rPr lang="en-GB" dirty="0"/>
              <a:t>Be more efficient</a:t>
            </a:r>
          </a:p>
        </p:txBody>
      </p:sp>
      <p:sp>
        <p:nvSpPr>
          <p:cNvPr id="17" name="TextBox 16">
            <a:extLst>
              <a:ext uri="{FF2B5EF4-FFF2-40B4-BE49-F238E27FC236}">
                <a16:creationId xmlns:a16="http://schemas.microsoft.com/office/drawing/2014/main" id="{8E053CDB-1469-438D-91C8-250D45802A41}"/>
              </a:ext>
            </a:extLst>
          </p:cNvPr>
          <p:cNvSpPr txBox="1"/>
          <p:nvPr/>
        </p:nvSpPr>
        <p:spPr>
          <a:xfrm rot="20569923">
            <a:off x="8834635" y="4342502"/>
            <a:ext cx="2342116" cy="369332"/>
          </a:xfrm>
          <a:prstGeom prst="rect">
            <a:avLst/>
          </a:prstGeom>
          <a:noFill/>
        </p:spPr>
        <p:txBody>
          <a:bodyPr wrap="square" rtlCol="0">
            <a:spAutoFit/>
          </a:bodyPr>
          <a:lstStyle/>
          <a:p>
            <a:r>
              <a:rPr lang="en-GB" dirty="0"/>
              <a:t>Alternative resources</a:t>
            </a:r>
          </a:p>
        </p:txBody>
      </p:sp>
      <p:sp>
        <p:nvSpPr>
          <p:cNvPr id="18" name="TextBox 17">
            <a:extLst>
              <a:ext uri="{FF2B5EF4-FFF2-40B4-BE49-F238E27FC236}">
                <a16:creationId xmlns:a16="http://schemas.microsoft.com/office/drawing/2014/main" id="{BA3AC39A-55EC-4C51-9AD8-A922101DA22E}"/>
              </a:ext>
            </a:extLst>
          </p:cNvPr>
          <p:cNvSpPr txBox="1"/>
          <p:nvPr/>
        </p:nvSpPr>
        <p:spPr>
          <a:xfrm rot="20569923">
            <a:off x="9340556" y="2005074"/>
            <a:ext cx="2110557" cy="369332"/>
          </a:xfrm>
          <a:prstGeom prst="rect">
            <a:avLst/>
          </a:prstGeom>
          <a:noFill/>
        </p:spPr>
        <p:txBody>
          <a:bodyPr wrap="square" rtlCol="0">
            <a:spAutoFit/>
          </a:bodyPr>
          <a:lstStyle/>
          <a:p>
            <a:r>
              <a:rPr lang="en-GB" dirty="0"/>
              <a:t>Sequester</a:t>
            </a:r>
          </a:p>
        </p:txBody>
      </p:sp>
      <p:sp>
        <p:nvSpPr>
          <p:cNvPr id="2" name="Oval 1">
            <a:extLst>
              <a:ext uri="{FF2B5EF4-FFF2-40B4-BE49-F238E27FC236}">
                <a16:creationId xmlns:a16="http://schemas.microsoft.com/office/drawing/2014/main" id="{86579BCE-98D6-4FA6-B4F1-C75CFCCF0BFA}"/>
              </a:ext>
            </a:extLst>
          </p:cNvPr>
          <p:cNvSpPr/>
          <p:nvPr/>
        </p:nvSpPr>
        <p:spPr>
          <a:xfrm>
            <a:off x="4137741" y="2153201"/>
            <a:ext cx="4694563" cy="4392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770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2479-BCFC-49E4-A9C8-0994A6871C77}"/>
              </a:ext>
            </a:extLst>
          </p:cNvPr>
          <p:cNvSpPr>
            <a:spLocks noGrp="1"/>
          </p:cNvSpPr>
          <p:nvPr>
            <p:ph type="title"/>
          </p:nvPr>
        </p:nvSpPr>
        <p:spPr/>
        <p:txBody>
          <a:bodyPr/>
          <a:lstStyle/>
          <a:p>
            <a:r>
              <a:rPr lang="en-GB" dirty="0"/>
              <a:t>Visualise emissions</a:t>
            </a:r>
          </a:p>
        </p:txBody>
      </p:sp>
      <p:sp>
        <p:nvSpPr>
          <p:cNvPr id="4" name="Content Placeholder 3">
            <a:extLst>
              <a:ext uri="{FF2B5EF4-FFF2-40B4-BE49-F238E27FC236}">
                <a16:creationId xmlns:a16="http://schemas.microsoft.com/office/drawing/2014/main" id="{D4EE7709-67CD-478B-AB8A-2EF622D290ED}"/>
              </a:ext>
            </a:extLst>
          </p:cNvPr>
          <p:cNvSpPr>
            <a:spLocks noGrp="1"/>
          </p:cNvSpPr>
          <p:nvPr>
            <p:ph sz="half" idx="2"/>
          </p:nvPr>
        </p:nvSpPr>
        <p:spPr>
          <a:xfrm>
            <a:off x="6384032" y="1786064"/>
            <a:ext cx="5586413" cy="4895850"/>
          </a:xfrm>
        </p:spPr>
        <p:txBody>
          <a:bodyPr>
            <a:normAutofit/>
          </a:bodyPr>
          <a:lstStyle/>
          <a:p>
            <a:r>
              <a:rPr lang="en-GB" dirty="0"/>
              <a:t>1 tonne CO</a:t>
            </a:r>
            <a:r>
              <a:rPr lang="en-GB" baseline="-25000" dirty="0"/>
              <a:t>2</a:t>
            </a:r>
            <a:r>
              <a:rPr lang="en-GB" dirty="0"/>
              <a:t>e = </a:t>
            </a:r>
          </a:p>
          <a:p>
            <a:pPr lvl="1"/>
            <a:r>
              <a:rPr lang="en-GB" dirty="0"/>
              <a:t>4,000 kWh electricity – 4 MW lighting for 1 hour</a:t>
            </a:r>
          </a:p>
          <a:p>
            <a:pPr lvl="1"/>
            <a:r>
              <a:rPr lang="en-GB" dirty="0"/>
              <a:t>5,263 kWh gas burnt – 6 MW gas boiler for 53 minutes</a:t>
            </a:r>
          </a:p>
          <a:p>
            <a:pPr lvl="1"/>
            <a:r>
              <a:rPr lang="en-GB" dirty="0"/>
              <a:t>1,400 litres diesel – 700 miles in an HGV</a:t>
            </a:r>
          </a:p>
          <a:p>
            <a:pPr lvl="1"/>
            <a:r>
              <a:rPr lang="en-GB" dirty="0"/>
              <a:t>62.5 tonnes R401a refrigerant</a:t>
            </a:r>
          </a:p>
          <a:p>
            <a:pPr lvl="1"/>
            <a:r>
              <a:rPr lang="en-GB" dirty="0"/>
              <a:t>178 tonnes Ammonium Nitrate production</a:t>
            </a:r>
          </a:p>
          <a:p>
            <a:endParaRPr lang="en-GB" dirty="0"/>
          </a:p>
        </p:txBody>
      </p:sp>
      <p:pic>
        <p:nvPicPr>
          <p:cNvPr id="8" name="Graphic 7" descr="Eyes with solid fill">
            <a:extLst>
              <a:ext uri="{FF2B5EF4-FFF2-40B4-BE49-F238E27FC236}">
                <a16:creationId xmlns:a16="http://schemas.microsoft.com/office/drawing/2014/main" id="{701B3BDD-666D-4F01-8237-3C3300468D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5289" y="530558"/>
            <a:ext cx="1631032" cy="1631032"/>
          </a:xfrm>
          <a:prstGeom prst="rect">
            <a:avLst/>
          </a:prstGeom>
        </p:spPr>
      </p:pic>
      <p:pic>
        <p:nvPicPr>
          <p:cNvPr id="9" name="Picture 8">
            <a:extLst>
              <a:ext uri="{FF2B5EF4-FFF2-40B4-BE49-F238E27FC236}">
                <a16:creationId xmlns:a16="http://schemas.microsoft.com/office/drawing/2014/main" id="{CE189FED-FE05-4DDF-A206-ED0A7A4D0447}"/>
              </a:ext>
            </a:extLst>
          </p:cNvPr>
          <p:cNvPicPr>
            <a:picLocks noChangeAspect="1"/>
          </p:cNvPicPr>
          <p:nvPr/>
        </p:nvPicPr>
        <p:blipFill>
          <a:blip r:embed="rId4"/>
          <a:stretch>
            <a:fillRect/>
          </a:stretch>
        </p:blipFill>
        <p:spPr>
          <a:xfrm>
            <a:off x="1775520" y="1601890"/>
            <a:ext cx="3384376" cy="4518316"/>
          </a:xfrm>
          <a:prstGeom prst="rect">
            <a:avLst/>
          </a:prstGeom>
        </p:spPr>
      </p:pic>
    </p:spTree>
    <p:extLst>
      <p:ext uri="{BB962C8B-B14F-4D97-AF65-F5344CB8AC3E}">
        <p14:creationId xmlns:p14="http://schemas.microsoft.com/office/powerpoint/2010/main" val="423857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1545-605B-4730-A856-694385E9EE54}"/>
              </a:ext>
            </a:extLst>
          </p:cNvPr>
          <p:cNvSpPr>
            <a:spLocks noGrp="1"/>
          </p:cNvSpPr>
          <p:nvPr>
            <p:ph type="title"/>
          </p:nvPr>
        </p:nvSpPr>
        <p:spPr/>
        <p:txBody>
          <a:bodyPr/>
          <a:lstStyle/>
          <a:p>
            <a:r>
              <a:rPr lang="en-GB" dirty="0"/>
              <a:t>Inputs – what carbon emissions?</a:t>
            </a:r>
          </a:p>
        </p:txBody>
      </p:sp>
      <p:sp>
        <p:nvSpPr>
          <p:cNvPr id="3" name="Content Placeholder 2">
            <a:extLst>
              <a:ext uri="{FF2B5EF4-FFF2-40B4-BE49-F238E27FC236}">
                <a16:creationId xmlns:a16="http://schemas.microsoft.com/office/drawing/2014/main" id="{500CEB6D-33E5-42A5-8C50-D5A743C6DD8A}"/>
              </a:ext>
            </a:extLst>
          </p:cNvPr>
          <p:cNvSpPr>
            <a:spLocks noGrp="1"/>
          </p:cNvSpPr>
          <p:nvPr>
            <p:ph sz="half" idx="1"/>
          </p:nvPr>
        </p:nvSpPr>
        <p:spPr/>
        <p:txBody>
          <a:bodyPr/>
          <a:lstStyle/>
          <a:p>
            <a:r>
              <a:rPr lang="en-GB" dirty="0"/>
              <a:t>Identify inputs - # per year</a:t>
            </a:r>
          </a:p>
          <a:p>
            <a:r>
              <a:rPr lang="en-GB" dirty="0"/>
              <a:t>Set boundaries</a:t>
            </a:r>
          </a:p>
          <a:p>
            <a:r>
              <a:rPr lang="en-GB" dirty="0"/>
              <a:t>Determine CO</a:t>
            </a:r>
            <a:r>
              <a:rPr lang="en-GB" baseline="-25000" dirty="0"/>
              <a:t>2</a:t>
            </a:r>
            <a:r>
              <a:rPr lang="en-GB" dirty="0"/>
              <a:t> emissions - kg per #</a:t>
            </a:r>
          </a:p>
          <a:p>
            <a:pPr lvl="1"/>
            <a:r>
              <a:rPr lang="en-GB" dirty="0"/>
              <a:t>Ask supplier</a:t>
            </a:r>
          </a:p>
          <a:p>
            <a:pPr lvl="1"/>
            <a:r>
              <a:rPr lang="en-GB" dirty="0"/>
              <a:t>Calculate yourself</a:t>
            </a:r>
          </a:p>
          <a:p>
            <a:r>
              <a:rPr lang="en-GB" dirty="0"/>
              <a:t>Create footprint</a:t>
            </a:r>
          </a:p>
          <a:p>
            <a:r>
              <a:rPr lang="en-GB" dirty="0"/>
              <a:t>Ask ….</a:t>
            </a:r>
          </a:p>
          <a:p>
            <a:pPr lvl="1"/>
            <a:r>
              <a:rPr lang="en-GB" dirty="0"/>
              <a:t>Are they significant compared to other inputs</a:t>
            </a:r>
          </a:p>
          <a:p>
            <a:pPr lvl="1"/>
            <a:r>
              <a:rPr lang="en-GB" dirty="0"/>
              <a:t>What are the alternatives</a:t>
            </a:r>
          </a:p>
          <a:p>
            <a:pPr marL="0" indent="0">
              <a:buNone/>
            </a:pPr>
            <a:endParaRPr lang="en-GB" dirty="0"/>
          </a:p>
          <a:p>
            <a:pPr lvl="1"/>
            <a:endParaRPr lang="en-GB" dirty="0"/>
          </a:p>
          <a:p>
            <a:pPr lvl="1"/>
            <a:endParaRPr lang="en-GB" dirty="0"/>
          </a:p>
        </p:txBody>
      </p:sp>
      <p:sp>
        <p:nvSpPr>
          <p:cNvPr id="4" name="Content Placeholder 3">
            <a:extLst>
              <a:ext uri="{FF2B5EF4-FFF2-40B4-BE49-F238E27FC236}">
                <a16:creationId xmlns:a16="http://schemas.microsoft.com/office/drawing/2014/main" id="{2163FC03-5C66-4BAA-BB34-4508B5259793}"/>
              </a:ext>
            </a:extLst>
          </p:cNvPr>
          <p:cNvSpPr>
            <a:spLocks noGrp="1"/>
          </p:cNvSpPr>
          <p:nvPr>
            <p:ph sz="half" idx="2"/>
          </p:nvPr>
        </p:nvSpPr>
        <p:spPr/>
        <p:txBody>
          <a:bodyPr/>
          <a:lstStyle/>
          <a:p>
            <a:endParaRPr lang="en-GB"/>
          </a:p>
        </p:txBody>
      </p:sp>
      <p:pic>
        <p:nvPicPr>
          <p:cNvPr id="4098" name="Picture 2" descr="Reduce Your Carbon Footprint : 7 Instant Ways - CO2 Living">
            <a:extLst>
              <a:ext uri="{FF2B5EF4-FFF2-40B4-BE49-F238E27FC236}">
                <a16:creationId xmlns:a16="http://schemas.microsoft.com/office/drawing/2014/main" id="{D2F11E72-0F9F-4F78-B090-62FD6BBC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3513">
            <a:off x="6694873" y="2446052"/>
            <a:ext cx="5233252" cy="262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63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ntent">
  <a:themeElements>
    <a:clrScheme name="AHDB 3">
      <a:dk1>
        <a:srgbClr val="0082CA"/>
      </a:dk1>
      <a:lt1>
        <a:srgbClr val="FFFFFF"/>
      </a:lt1>
      <a:dk2>
        <a:srgbClr val="95C11F"/>
      </a:dk2>
      <a:lt2>
        <a:srgbClr val="D1D800"/>
      </a:lt2>
      <a:accent1>
        <a:srgbClr val="0082CA"/>
      </a:accent1>
      <a:accent2>
        <a:srgbClr val="95C11F"/>
      </a:accent2>
      <a:accent3>
        <a:srgbClr val="D1D800"/>
      </a:accent3>
      <a:accent4>
        <a:srgbClr val="1F4451"/>
      </a:accent4>
      <a:accent5>
        <a:srgbClr val="C35112"/>
      </a:accent5>
      <a:accent6>
        <a:srgbClr val="93AEB9"/>
      </a:accent6>
      <a:hlink>
        <a:srgbClr val="96896C"/>
      </a:hlink>
      <a:folHlink>
        <a:srgbClr val="9B41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DB Template - 16x9 2017_11_30" id="{A1F3F9F4-FAB9-034D-A974-4E4803A47371}" vid="{FD298195-78F3-8D47-85C4-950FC4ACBCEE}"/>
    </a:ext>
  </a:extLst>
</a:theme>
</file>

<file path=ppt/theme/theme2.xml><?xml version="1.0" encoding="utf-8"?>
<a:theme xmlns:a="http://schemas.openxmlformats.org/drawingml/2006/main" name="Title Slides">
  <a:themeElements>
    <a:clrScheme name="AHDB 3">
      <a:dk1>
        <a:srgbClr val="0082CA"/>
      </a:dk1>
      <a:lt1>
        <a:srgbClr val="FFFFFF"/>
      </a:lt1>
      <a:dk2>
        <a:srgbClr val="95C11F"/>
      </a:dk2>
      <a:lt2>
        <a:srgbClr val="D1D800"/>
      </a:lt2>
      <a:accent1>
        <a:srgbClr val="0082CA"/>
      </a:accent1>
      <a:accent2>
        <a:srgbClr val="95C11F"/>
      </a:accent2>
      <a:accent3>
        <a:srgbClr val="D1D800"/>
      </a:accent3>
      <a:accent4>
        <a:srgbClr val="1F4451"/>
      </a:accent4>
      <a:accent5>
        <a:srgbClr val="C35112"/>
      </a:accent5>
      <a:accent6>
        <a:srgbClr val="93AEB9"/>
      </a:accent6>
      <a:hlink>
        <a:srgbClr val="96896C"/>
      </a:hlink>
      <a:folHlink>
        <a:srgbClr val="9B410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DB Template - 16x9 2017_11_30" id="{A1F3F9F4-FAB9-034D-A974-4E4803A47371}" vid="{593D8244-C965-1346-A098-036F001078E2}"/>
    </a:ext>
  </a:extLst>
</a:theme>
</file>

<file path=ppt/theme/theme3.xml><?xml version="1.0" encoding="utf-8"?>
<a:theme xmlns:a="http://schemas.openxmlformats.org/drawingml/2006/main" name="Section Header Slides">
  <a:themeElements>
    <a:clrScheme name="AHDB 3">
      <a:dk1>
        <a:srgbClr val="0082CA"/>
      </a:dk1>
      <a:lt1>
        <a:srgbClr val="FFFFFF"/>
      </a:lt1>
      <a:dk2>
        <a:srgbClr val="95C11F"/>
      </a:dk2>
      <a:lt2>
        <a:srgbClr val="D1D800"/>
      </a:lt2>
      <a:accent1>
        <a:srgbClr val="0082CA"/>
      </a:accent1>
      <a:accent2>
        <a:srgbClr val="95C11F"/>
      </a:accent2>
      <a:accent3>
        <a:srgbClr val="D1D800"/>
      </a:accent3>
      <a:accent4>
        <a:srgbClr val="1F4451"/>
      </a:accent4>
      <a:accent5>
        <a:srgbClr val="C35112"/>
      </a:accent5>
      <a:accent6>
        <a:srgbClr val="93AEB9"/>
      </a:accent6>
      <a:hlink>
        <a:srgbClr val="96896C"/>
      </a:hlink>
      <a:folHlink>
        <a:srgbClr val="9B410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DB Template - 16x9 2017_11_30" id="{A1F3F9F4-FAB9-034D-A974-4E4803A47371}" vid="{CA24BA49-A4EB-0545-84A3-4BE3C86D2E86}"/>
    </a:ext>
  </a:extLst>
</a:theme>
</file>

<file path=ppt/theme/theme4.xml><?xml version="1.0" encoding="utf-8"?>
<a:theme xmlns:a="http://schemas.openxmlformats.org/drawingml/2006/main" name="1_Section Header Slides">
  <a:themeElements>
    <a:clrScheme name="AHDB 3">
      <a:dk1>
        <a:srgbClr val="0082CA"/>
      </a:dk1>
      <a:lt1>
        <a:srgbClr val="FFFFFF"/>
      </a:lt1>
      <a:dk2>
        <a:srgbClr val="95C11F"/>
      </a:dk2>
      <a:lt2>
        <a:srgbClr val="D1D800"/>
      </a:lt2>
      <a:accent1>
        <a:srgbClr val="0082CA"/>
      </a:accent1>
      <a:accent2>
        <a:srgbClr val="95C11F"/>
      </a:accent2>
      <a:accent3>
        <a:srgbClr val="D1D800"/>
      </a:accent3>
      <a:accent4>
        <a:srgbClr val="1F4451"/>
      </a:accent4>
      <a:accent5>
        <a:srgbClr val="C35112"/>
      </a:accent5>
      <a:accent6>
        <a:srgbClr val="93AEB9"/>
      </a:accent6>
      <a:hlink>
        <a:srgbClr val="96896C"/>
      </a:hlink>
      <a:folHlink>
        <a:srgbClr val="9B410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DB Template - 16x9 2017_11_30" id="{A1F3F9F4-FAB9-034D-A974-4E4803A47371}" vid="{CA24BA49-A4EB-0545-84A3-4BE3C86D2E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978</Words>
  <Application>Microsoft Office PowerPoint</Application>
  <PresentationFormat>Widescreen</PresentationFormat>
  <Paragraphs>190</Paragraphs>
  <Slides>23</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Helvetica Neue</vt:lpstr>
      <vt:lpstr>Ubuntu</vt:lpstr>
      <vt:lpstr>Ubuntu Light</vt:lpstr>
      <vt:lpstr>Ubuntu Medium</vt:lpstr>
      <vt:lpstr>Content</vt:lpstr>
      <vt:lpstr>Title Slides</vt:lpstr>
      <vt:lpstr>Section Header Slides</vt:lpstr>
      <vt:lpstr>1_Section Header Slides</vt:lpstr>
      <vt:lpstr>Jonathan Swain  Technical Director - NFU Energy</vt:lpstr>
      <vt:lpstr>PowerPoint Presentation</vt:lpstr>
      <vt:lpstr>So what is Net Zero?</vt:lpstr>
      <vt:lpstr>Net Zero commitments</vt:lpstr>
      <vt:lpstr>The problem – emissions sources</vt:lpstr>
      <vt:lpstr>Footsteps towards Net Zero</vt:lpstr>
      <vt:lpstr>Footsteps towards Net Zero</vt:lpstr>
      <vt:lpstr>Visualise emissions</vt:lpstr>
      <vt:lpstr>Inputs – what carbon emissions?</vt:lpstr>
      <vt:lpstr>Emissions sources</vt:lpstr>
      <vt:lpstr>Some good news – ‘natural’ decarbonisation</vt:lpstr>
      <vt:lpstr>Renewable electricity</vt:lpstr>
      <vt:lpstr>The effect</vt:lpstr>
      <vt:lpstr>Heating fuels - Less good news</vt:lpstr>
      <vt:lpstr>Heat Pumps – decarbonisation at work</vt:lpstr>
      <vt:lpstr>Examples</vt:lpstr>
      <vt:lpstr>Policy drives</vt:lpstr>
      <vt:lpstr>The 10 point plan…</vt:lpstr>
      <vt:lpstr>Decarbonising heat is the future</vt:lpstr>
      <vt:lpstr>Carbon capture</vt:lpstr>
      <vt:lpstr>Consequential effects – e.g. refrigeration</vt:lpstr>
      <vt:lpstr>So what does it all mean?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Swain  Technical Director - NFU Energy</dc:title>
  <dc:creator>Jon Swain</dc:creator>
  <cp:lastModifiedBy>Jon Swain</cp:lastModifiedBy>
  <cp:revision>7</cp:revision>
  <dcterms:created xsi:type="dcterms:W3CDTF">2021-01-28T08:37:13Z</dcterms:created>
  <dcterms:modified xsi:type="dcterms:W3CDTF">2023-01-23T11:32:18Z</dcterms:modified>
</cp:coreProperties>
</file>